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58"/>
  </p:notesMasterIdLst>
  <p:sldIdLst>
    <p:sldId id="260" r:id="rId2"/>
    <p:sldId id="259" r:id="rId3"/>
    <p:sldId id="276" r:id="rId4"/>
    <p:sldId id="381" r:id="rId5"/>
    <p:sldId id="265" r:id="rId6"/>
    <p:sldId id="263" r:id="rId7"/>
    <p:sldId id="257" r:id="rId8"/>
    <p:sldId id="267" r:id="rId9"/>
    <p:sldId id="274" r:id="rId10"/>
    <p:sldId id="275" r:id="rId11"/>
    <p:sldId id="272" r:id="rId12"/>
    <p:sldId id="273" r:id="rId13"/>
    <p:sldId id="270" r:id="rId14"/>
    <p:sldId id="277" r:id="rId15"/>
    <p:sldId id="280" r:id="rId16"/>
    <p:sldId id="407" r:id="rId17"/>
    <p:sldId id="408" r:id="rId18"/>
    <p:sldId id="382" r:id="rId19"/>
    <p:sldId id="385" r:id="rId20"/>
    <p:sldId id="279" r:id="rId21"/>
    <p:sldId id="283" r:id="rId22"/>
    <p:sldId id="281" r:id="rId23"/>
    <p:sldId id="409" r:id="rId24"/>
    <p:sldId id="284" r:id="rId25"/>
    <p:sldId id="287" r:id="rId26"/>
    <p:sldId id="394" r:id="rId27"/>
    <p:sldId id="403" r:id="rId28"/>
    <p:sldId id="404" r:id="rId29"/>
    <p:sldId id="405" r:id="rId30"/>
    <p:sldId id="395" r:id="rId31"/>
    <p:sldId id="397" r:id="rId32"/>
    <p:sldId id="398" r:id="rId33"/>
    <p:sldId id="399" r:id="rId34"/>
    <p:sldId id="288" r:id="rId35"/>
    <p:sldId id="384" r:id="rId36"/>
    <p:sldId id="402" r:id="rId37"/>
    <p:sldId id="289" r:id="rId38"/>
    <p:sldId id="386" r:id="rId39"/>
    <p:sldId id="400" r:id="rId40"/>
    <p:sldId id="401" r:id="rId41"/>
    <p:sldId id="383" r:id="rId42"/>
    <p:sldId id="388" r:id="rId43"/>
    <p:sldId id="290" r:id="rId44"/>
    <p:sldId id="387" r:id="rId45"/>
    <p:sldId id="389" r:id="rId46"/>
    <p:sldId id="391" r:id="rId47"/>
    <p:sldId id="410" r:id="rId48"/>
    <p:sldId id="411" r:id="rId49"/>
    <p:sldId id="412" r:id="rId50"/>
    <p:sldId id="413" r:id="rId51"/>
    <p:sldId id="392" r:id="rId52"/>
    <p:sldId id="393" r:id="rId53"/>
    <p:sldId id="414" r:id="rId54"/>
    <p:sldId id="415" r:id="rId55"/>
    <p:sldId id="416" r:id="rId56"/>
    <p:sldId id="380" r:id="rId5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apak" id="{8D6C955C-E32B-4FE2-B524-5ACB2B2BC371}">
          <p14:sldIdLst>
            <p14:sldId id="260"/>
          </p14:sldIdLst>
        </p14:section>
        <p14:section name="İçerik" id="{52DE9361-39C1-4B22-9F26-CD700D152442}">
          <p14:sldIdLst>
            <p14:sldId id="259"/>
          </p14:sldIdLst>
        </p14:section>
        <p14:section name="Bölüm I: Strateji ve Eylem Planı" id="{9BFE6019-AB69-4E66-BCE9-39D654C11D6B}">
          <p14:sldIdLst>
            <p14:sldId id="276"/>
            <p14:sldId id="381"/>
            <p14:sldId id="265"/>
            <p14:sldId id="263"/>
            <p14:sldId id="257"/>
          </p14:sldIdLst>
        </p14:section>
        <p14:section name="Bölüm II: Akıllı Şehir Perspektifleri" id="{937C866A-7AE8-40DD-9E88-67B2A0551A0B}">
          <p14:sldIdLst>
            <p14:sldId id="267"/>
            <p14:sldId id="274"/>
            <p14:sldId id="275"/>
            <p14:sldId id="272"/>
            <p14:sldId id="273"/>
          </p14:sldIdLst>
        </p14:section>
        <p14:section name="Bölüm III: Akıllı Ulaşım Uygulama Örnekleri" id="{0FB200DC-3C51-491D-AB2D-1224AC292A95}">
          <p14:sldIdLst>
            <p14:sldId id="270"/>
            <p14:sldId id="277"/>
            <p14:sldId id="280"/>
            <p14:sldId id="407"/>
            <p14:sldId id="408"/>
            <p14:sldId id="382"/>
            <p14:sldId id="385"/>
            <p14:sldId id="279"/>
            <p14:sldId id="283"/>
            <p14:sldId id="281"/>
            <p14:sldId id="409"/>
            <p14:sldId id="284"/>
            <p14:sldId id="287"/>
            <p14:sldId id="394"/>
            <p14:sldId id="403"/>
            <p14:sldId id="404"/>
            <p14:sldId id="405"/>
            <p14:sldId id="395"/>
            <p14:sldId id="397"/>
            <p14:sldId id="398"/>
            <p14:sldId id="399"/>
            <p14:sldId id="288"/>
            <p14:sldId id="384"/>
            <p14:sldId id="402"/>
            <p14:sldId id="289"/>
            <p14:sldId id="386"/>
            <p14:sldId id="400"/>
            <p14:sldId id="401"/>
            <p14:sldId id="383"/>
            <p14:sldId id="388"/>
            <p14:sldId id="290"/>
            <p14:sldId id="387"/>
            <p14:sldId id="389"/>
            <p14:sldId id="391"/>
            <p14:sldId id="410"/>
            <p14:sldId id="411"/>
            <p14:sldId id="412"/>
            <p14:sldId id="413"/>
            <p14:sldId id="392"/>
            <p14:sldId id="393"/>
            <p14:sldId id="414"/>
            <p14:sldId id="415"/>
            <p14:sldId id="416"/>
          </p14:sldIdLst>
        </p14:section>
        <p14:section name="Kapanış" id="{73D05861-19F2-43B2-8699-16656DAA0014}">
          <p14:sldIdLst>
            <p14:sldId id="380"/>
          </p14:sldIdLst>
        </p14:section>
      </p14:sectionLst>
    </p:ex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re Ozturk" initials="EO" lastIdx="4" clrIdx="0">
    <p:extLst>
      <p:ext uri="{19B8F6BF-5375-455C-9EA6-DF929625EA0E}">
        <p15:presenceInfo xmlns:p15="http://schemas.microsoft.com/office/powerpoint/2012/main" userId="S-1-5-21-2995950241-251612273-3691071320-19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65A"/>
    <a:srgbClr val="4A4C50"/>
    <a:srgbClr val="4D4F53"/>
    <a:srgbClr val="FFFF99"/>
    <a:srgbClr val="009999"/>
    <a:srgbClr val="00FFFF"/>
    <a:srgbClr val="CCFF66"/>
    <a:srgbClr val="E41F26"/>
    <a:srgbClr val="FFC70B"/>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22" autoAdjust="0"/>
    <p:restoredTop sz="89649" autoAdjust="0"/>
  </p:normalViewPr>
  <p:slideViewPr>
    <p:cSldViewPr snapToGrid="0" showGuides="1">
      <p:cViewPr>
        <p:scale>
          <a:sx n="66" d="100"/>
          <a:sy n="66" d="100"/>
        </p:scale>
        <p:origin x="786" y="-96"/>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baran.guvenal\Documents\Work%20Documents\2017.03%20ISBAK\24%20Main%20Report%20Section%206\0%20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baran.guvenal\Documents\Work%20Documents\2017.03%20ISBAK\24%20Main%20Report%20Section%206\0%20data.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baran.guvenal\Documents\Work%20Documents\2017.03%20ISBAK\24%20Main%20Report%20Section%206\0%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808080"/>
            </a:solidFill>
            <a:ln>
              <a:noFill/>
            </a:ln>
            <a:effectLst/>
          </c:spPr>
          <c:invertIfNegative val="0"/>
          <c:dPt>
            <c:idx val="0"/>
            <c:invertIfNegative val="0"/>
            <c:bubble3D val="0"/>
            <c:spPr>
              <a:solidFill>
                <a:srgbClr val="C00000"/>
              </a:solidFill>
              <a:ln>
                <a:solidFill>
                  <a:srgbClr val="C00000"/>
                </a:solidFill>
              </a:ln>
              <a:effectLst/>
            </c:spPr>
            <c:extLst>
              <c:ext xmlns:c16="http://schemas.microsoft.com/office/drawing/2014/chart" uri="{C3380CC4-5D6E-409C-BE32-E72D297353CC}">
                <c16:uniqueId val="{00000001-1A32-4A09-A779-E49AA2D9D2EB}"/>
              </c:ext>
            </c:extLst>
          </c:dPt>
          <c:dLbls>
            <c:dLbl>
              <c:idx val="0"/>
              <c:tx>
                <c:rich>
                  <a:bodyPr/>
                  <a:lstStyle/>
                  <a:p>
                    <a:fld id="{17BDA81C-7218-4BDD-9296-C2E401C50808}" type="CELLRANGE">
                      <a:rPr lang="en-US"/>
                      <a:pPr/>
                      <a:t>[CELLRANGE]</a:t>
                    </a:fld>
                    <a:r>
                      <a:rPr lang="en-US" baseline="0"/>
                      <a:t>; </a:t>
                    </a:r>
                    <a:fld id="{2D1CE1ED-DF15-4B6F-AB2F-5BCED90FB37B}"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1A32-4A09-A779-E49AA2D9D2EB}"/>
                </c:ext>
              </c:extLst>
            </c:dLbl>
            <c:dLbl>
              <c:idx val="1"/>
              <c:tx>
                <c:rich>
                  <a:bodyPr/>
                  <a:lstStyle/>
                  <a:p>
                    <a:fld id="{B1C75F51-F3E1-42FF-901A-7A577CCEDD31}" type="CELLRANGE">
                      <a:rPr lang="en-US"/>
                      <a:pPr/>
                      <a:t>[CELLRANGE]</a:t>
                    </a:fld>
                    <a:r>
                      <a:rPr lang="en-US" baseline="0"/>
                      <a:t>; </a:t>
                    </a:r>
                    <a:fld id="{9F20E84B-1776-4C09-8659-7D6186B7B53A}"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1A32-4A09-A779-E49AA2D9D2EB}"/>
                </c:ext>
              </c:extLst>
            </c:dLbl>
            <c:dLbl>
              <c:idx val="2"/>
              <c:tx>
                <c:rich>
                  <a:bodyPr/>
                  <a:lstStyle/>
                  <a:p>
                    <a:fld id="{918D1C3F-598C-4437-9E97-BF19BBC894F7}" type="CELLRANGE">
                      <a:rPr lang="en-US"/>
                      <a:pPr/>
                      <a:t>[CELLRANGE]</a:t>
                    </a:fld>
                    <a:r>
                      <a:rPr lang="en-US" baseline="0"/>
                      <a:t>; </a:t>
                    </a:r>
                    <a:fld id="{6DB2D1B3-BCF3-47BE-B21B-06D14773CC78}"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1A32-4A09-A779-E49AA2D9D2EB}"/>
                </c:ext>
              </c:extLst>
            </c:dLbl>
            <c:dLbl>
              <c:idx val="3"/>
              <c:tx>
                <c:rich>
                  <a:bodyPr/>
                  <a:lstStyle/>
                  <a:p>
                    <a:fld id="{A8B68795-34D1-41D0-99AD-45AE987EB707}" type="CELLRANGE">
                      <a:rPr lang="en-US"/>
                      <a:pPr/>
                      <a:t>[CELLRANGE]</a:t>
                    </a:fld>
                    <a:r>
                      <a:rPr lang="en-US" baseline="0"/>
                      <a:t>; </a:t>
                    </a:r>
                    <a:fld id="{5A1F9D48-609F-4EDE-AB28-2D90B62682A7}"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1A32-4A09-A779-E49AA2D9D2EB}"/>
                </c:ext>
              </c:extLst>
            </c:dLbl>
            <c:dLbl>
              <c:idx val="4"/>
              <c:tx>
                <c:rich>
                  <a:bodyPr/>
                  <a:lstStyle/>
                  <a:p>
                    <a:fld id="{CE71BC26-BDBB-4FC3-967F-68DC4992F815}" type="CELLRANGE">
                      <a:rPr lang="en-US"/>
                      <a:pPr/>
                      <a:t>[CELLRANGE]</a:t>
                    </a:fld>
                    <a:r>
                      <a:rPr lang="en-US" baseline="0"/>
                      <a:t>; </a:t>
                    </a:r>
                    <a:fld id="{C163AC5A-2A01-4662-B48C-2648B66E864A}"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1A32-4A09-A779-E49AA2D9D2EB}"/>
                </c:ext>
              </c:extLst>
            </c:dLbl>
            <c:dLbl>
              <c:idx val="5"/>
              <c:tx>
                <c:rich>
                  <a:bodyPr/>
                  <a:lstStyle/>
                  <a:p>
                    <a:fld id="{200804CD-765D-470D-9747-238FC969DF16}" type="CELLRANGE">
                      <a:rPr lang="en-US"/>
                      <a:pPr/>
                      <a:t>[CELLRANGE]</a:t>
                    </a:fld>
                    <a:r>
                      <a:rPr lang="en-US" baseline="0"/>
                      <a:t>; </a:t>
                    </a:r>
                    <a:fld id="{4780BB3C-4AFD-459A-97DD-516160A09D4D}"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1A32-4A09-A779-E49AA2D9D2EB}"/>
                </c:ext>
              </c:extLst>
            </c:dLbl>
            <c:dLbl>
              <c:idx val="6"/>
              <c:tx>
                <c:rich>
                  <a:bodyPr/>
                  <a:lstStyle/>
                  <a:p>
                    <a:fld id="{2E41235D-BDD0-402C-B6F1-379D783FD7FF}" type="CELLRANGE">
                      <a:rPr lang="en-US"/>
                      <a:pPr/>
                      <a:t>[CELLRANGE]</a:t>
                    </a:fld>
                    <a:r>
                      <a:rPr lang="en-US" baseline="0"/>
                      <a:t>; </a:t>
                    </a:r>
                    <a:fld id="{BDD16791-CBA2-45D7-BB99-A62532077445}"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1A32-4A09-A779-E49AA2D9D2EB}"/>
                </c:ext>
              </c:extLst>
            </c:dLbl>
            <c:dLbl>
              <c:idx val="7"/>
              <c:tx>
                <c:rich>
                  <a:bodyPr/>
                  <a:lstStyle/>
                  <a:p>
                    <a:fld id="{1BA81EB9-CBE8-4181-96B4-C167DEA968EA}" type="CELLRANGE">
                      <a:rPr lang="en-US"/>
                      <a:pPr/>
                      <a:t>[CELLRANGE]</a:t>
                    </a:fld>
                    <a:r>
                      <a:rPr lang="en-US" baseline="0"/>
                      <a:t>; </a:t>
                    </a:r>
                    <a:fld id="{356C7EC2-5890-47EA-A10A-9CD3A82C328A}"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1A32-4A09-A779-E49AA2D9D2EB}"/>
                </c:ext>
              </c:extLst>
            </c:dLbl>
            <c:dLbl>
              <c:idx val="8"/>
              <c:tx>
                <c:rich>
                  <a:bodyPr/>
                  <a:lstStyle/>
                  <a:p>
                    <a:fld id="{7391923D-A926-4716-8839-DE6F34564F24}" type="CELLRANGE">
                      <a:rPr lang="en-US"/>
                      <a:pPr/>
                      <a:t>[CELLRANGE]</a:t>
                    </a:fld>
                    <a:r>
                      <a:rPr lang="en-US" baseline="0"/>
                      <a:t>; </a:t>
                    </a:r>
                    <a:fld id="{E4D7259A-8FB8-4E49-BA35-4543B980821D}"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1A32-4A09-A779-E49AA2D9D2EB}"/>
                </c:ext>
              </c:extLst>
            </c:dLbl>
            <c:dLbl>
              <c:idx val="9"/>
              <c:tx>
                <c:rich>
                  <a:bodyPr/>
                  <a:lstStyle/>
                  <a:p>
                    <a:fld id="{5C751FB6-E1DF-45D2-8332-12E410DAC265}" type="CELLRANGE">
                      <a:rPr lang="en-US"/>
                      <a:pPr/>
                      <a:t>[CELLRANGE]</a:t>
                    </a:fld>
                    <a:r>
                      <a:rPr lang="en-US" baseline="0"/>
                      <a:t>; </a:t>
                    </a:r>
                    <a:fld id="{D24190E5-5B7D-4177-9066-CAE49F60A933}"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1A32-4A09-A779-E49AA2D9D2EB}"/>
                </c:ext>
              </c:extLst>
            </c:dLbl>
            <c:dLbl>
              <c:idx val="10"/>
              <c:tx>
                <c:rich>
                  <a:bodyPr/>
                  <a:lstStyle/>
                  <a:p>
                    <a:fld id="{9A72C9DE-852C-4DE9-98D5-12DE7A7EAFA4}" type="CELLRANGE">
                      <a:rPr lang="en-US"/>
                      <a:pPr/>
                      <a:t>[CELLRANGE]</a:t>
                    </a:fld>
                    <a:r>
                      <a:rPr lang="en-US" baseline="0"/>
                      <a:t>; </a:t>
                    </a:r>
                    <a:fld id="{507BD4D3-6C58-43F2-9ED3-7FCD5034A9D5}"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1A32-4A09-A779-E49AA2D9D2EB}"/>
                </c:ext>
              </c:extLst>
            </c:dLbl>
            <c:dLbl>
              <c:idx val="11"/>
              <c:tx>
                <c:rich>
                  <a:bodyPr/>
                  <a:lstStyle/>
                  <a:p>
                    <a:fld id="{6B88D7FE-BE83-4862-8FB3-CDA6ECB18331}" type="CELLRANGE">
                      <a:rPr lang="en-US"/>
                      <a:pPr/>
                      <a:t>[CELLRANGE]</a:t>
                    </a:fld>
                    <a:r>
                      <a:rPr lang="en-US" baseline="0"/>
                      <a:t>; </a:t>
                    </a:r>
                    <a:fld id="{5B330389-0108-465A-B67B-1F6C569AD9B6}"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1A32-4A09-A779-E49AA2D9D2EB}"/>
                </c:ext>
              </c:extLst>
            </c:dLbl>
            <c:dLbl>
              <c:idx val="12"/>
              <c:tx>
                <c:rich>
                  <a:bodyPr/>
                  <a:lstStyle/>
                  <a:p>
                    <a:fld id="{982C9F1B-0D41-4508-8DD2-5050882054A2}" type="CELLRANGE">
                      <a:rPr lang="en-US"/>
                      <a:pPr/>
                      <a:t>[CELLRANGE]</a:t>
                    </a:fld>
                    <a:r>
                      <a:rPr lang="en-US" baseline="0"/>
                      <a:t>; </a:t>
                    </a:r>
                    <a:fld id="{2F11A3C3-562C-43CE-B479-FAFBAA51470B}"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1A32-4A09-A779-E49AA2D9D2EB}"/>
                </c:ext>
              </c:extLst>
            </c:dLbl>
            <c:dLbl>
              <c:idx val="13"/>
              <c:tx>
                <c:rich>
                  <a:bodyPr/>
                  <a:lstStyle/>
                  <a:p>
                    <a:fld id="{86C8A05F-4FC3-43C1-B22B-3CFE415EE2C1}" type="CELLRANGE">
                      <a:rPr lang="en-US"/>
                      <a:pPr/>
                      <a:t>[CELLRANGE]</a:t>
                    </a:fld>
                    <a:r>
                      <a:rPr lang="en-US" baseline="0"/>
                      <a:t>; </a:t>
                    </a:r>
                    <a:fld id="{3171ACB4-BDB8-46DD-A4ED-61F8BE3D0CA5}"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1A32-4A09-A779-E49AA2D9D2EB}"/>
                </c:ext>
              </c:extLst>
            </c:dLbl>
            <c:dLbl>
              <c:idx val="14"/>
              <c:tx>
                <c:rich>
                  <a:bodyPr/>
                  <a:lstStyle/>
                  <a:p>
                    <a:fld id="{E284B4D2-ACDD-4AC3-AED1-CEF2A2B136CD}" type="CELLRANGE">
                      <a:rPr lang="en-US"/>
                      <a:pPr/>
                      <a:t>[CELLRANGE]</a:t>
                    </a:fld>
                    <a:r>
                      <a:rPr lang="en-US" baseline="0"/>
                      <a:t>; </a:t>
                    </a:r>
                    <a:fld id="{8F1D6D4F-3B52-44EA-B0FE-3B5CAC1E62F1}"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1A32-4A09-A779-E49AA2D9D2EB}"/>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Corbel" panose="020B0503020204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Sheet4!$B$2:$B$16</c:f>
              <c:strCache>
                <c:ptCount val="15"/>
                <c:pt idx="0">
                  <c:v>Toplu Taşıma Kalabalık</c:v>
                </c:pt>
                <c:pt idx="1">
                  <c:v>Park Ve Yeşil Alan Sayısının Azlığı</c:v>
                </c:pt>
                <c:pt idx="2">
                  <c:v>Yoğun Ve Düzensiz Trafik</c:v>
                </c:pt>
                <c:pt idx="3">
                  <c:v>Hırsızlık Olaylarındaki Artış</c:v>
                </c:pt>
                <c:pt idx="4">
                  <c:v>Çevre Kirliliği</c:v>
                </c:pt>
                <c:pt idx="5">
                  <c:v>Sahipsiz Sokak Hayvanlarının Rahatsızlık Vermesi</c:v>
                </c:pt>
                <c:pt idx="6">
                  <c:v>Gürültü Kirliliği</c:v>
                </c:pt>
                <c:pt idx="7">
                  <c:v>Yetersiz Sokak Aydınlatması</c:v>
                </c:pt>
                <c:pt idx="8">
                  <c:v>Taciz Olaylarındaki Artış</c:v>
                </c:pt>
                <c:pt idx="9">
                  <c:v>Madde Bağımlılığının Yaygınlaşması</c:v>
                </c:pt>
                <c:pt idx="10">
                  <c:v>Hava Kirliliği</c:v>
                </c:pt>
                <c:pt idx="11">
                  <c:v>Göçmen Sorunu</c:v>
                </c:pt>
                <c:pt idx="12">
                  <c:v>Deprem Hazırlığı Ve Dayanıklılığı Yetersiz</c:v>
                </c:pt>
                <c:pt idx="13">
                  <c:v>Toplu Taşıma Havasız Ve Sıcak</c:v>
                </c:pt>
                <c:pt idx="14">
                  <c:v>Deniz Kirliliği</c:v>
                </c:pt>
              </c:strCache>
            </c:strRef>
          </c:cat>
          <c:val>
            <c:numRef>
              <c:f>Sheet4!$D$2:$D$16</c:f>
              <c:numCache>
                <c:formatCode>General</c:formatCode>
                <c:ptCount val="15"/>
                <c:pt idx="0">
                  <c:v>139</c:v>
                </c:pt>
                <c:pt idx="1">
                  <c:v>126</c:v>
                </c:pt>
                <c:pt idx="2">
                  <c:v>110</c:v>
                </c:pt>
                <c:pt idx="3">
                  <c:v>107</c:v>
                </c:pt>
                <c:pt idx="4">
                  <c:v>97</c:v>
                </c:pt>
                <c:pt idx="5">
                  <c:v>77</c:v>
                </c:pt>
                <c:pt idx="6">
                  <c:v>75</c:v>
                </c:pt>
                <c:pt idx="7">
                  <c:v>75</c:v>
                </c:pt>
                <c:pt idx="8">
                  <c:v>72</c:v>
                </c:pt>
                <c:pt idx="9">
                  <c:v>67</c:v>
                </c:pt>
                <c:pt idx="10">
                  <c:v>67</c:v>
                </c:pt>
                <c:pt idx="11">
                  <c:v>66</c:v>
                </c:pt>
                <c:pt idx="12">
                  <c:v>66</c:v>
                </c:pt>
                <c:pt idx="13">
                  <c:v>65</c:v>
                </c:pt>
                <c:pt idx="14">
                  <c:v>63</c:v>
                </c:pt>
              </c:numCache>
            </c:numRef>
          </c:val>
          <c:extLst>
            <c:ext xmlns:c15="http://schemas.microsoft.com/office/drawing/2012/chart" uri="{02D57815-91ED-43cb-92C2-25804820EDAC}">
              <c15:datalabelsRange>
                <c15:f>Sheet4!$E$2:$E$16</c15:f>
                <c15:dlblRangeCache>
                  <c:ptCount val="15"/>
                  <c:pt idx="0">
                    <c:v>37%</c:v>
                  </c:pt>
                  <c:pt idx="1">
                    <c:v>34%</c:v>
                  </c:pt>
                  <c:pt idx="2">
                    <c:v>29%</c:v>
                  </c:pt>
                  <c:pt idx="3">
                    <c:v>29%</c:v>
                  </c:pt>
                  <c:pt idx="4">
                    <c:v>26%</c:v>
                  </c:pt>
                  <c:pt idx="5">
                    <c:v>21%</c:v>
                  </c:pt>
                  <c:pt idx="6">
                    <c:v>20%</c:v>
                  </c:pt>
                  <c:pt idx="7">
                    <c:v>20%</c:v>
                  </c:pt>
                  <c:pt idx="8">
                    <c:v>19%</c:v>
                  </c:pt>
                  <c:pt idx="9">
                    <c:v>18%</c:v>
                  </c:pt>
                  <c:pt idx="10">
                    <c:v>18%</c:v>
                  </c:pt>
                  <c:pt idx="11">
                    <c:v>18%</c:v>
                  </c:pt>
                  <c:pt idx="12">
                    <c:v>18%</c:v>
                  </c:pt>
                  <c:pt idx="13">
                    <c:v>17%</c:v>
                  </c:pt>
                  <c:pt idx="14">
                    <c:v>17%</c:v>
                  </c:pt>
                </c15:dlblRangeCache>
              </c15:datalabelsRange>
            </c:ext>
            <c:ext xmlns:c16="http://schemas.microsoft.com/office/drawing/2014/chart" uri="{C3380CC4-5D6E-409C-BE32-E72D297353CC}">
              <c16:uniqueId val="{00000010-1A32-4A09-A779-E49AA2D9D2EB}"/>
            </c:ext>
          </c:extLst>
        </c:ser>
        <c:dLbls>
          <c:dLblPos val="outEnd"/>
          <c:showLegendKey val="0"/>
          <c:showVal val="1"/>
          <c:showCatName val="0"/>
          <c:showSerName val="0"/>
          <c:showPercent val="0"/>
          <c:showBubbleSize val="0"/>
        </c:dLbls>
        <c:gapWidth val="182"/>
        <c:axId val="324884064"/>
        <c:axId val="324892296"/>
      </c:barChart>
      <c:catAx>
        <c:axId val="324884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rgbClr val="4A4C50"/>
                </a:solidFill>
                <a:latin typeface="Corbel" panose="020B0503020204020204" pitchFamily="34" charset="0"/>
                <a:ea typeface="+mn-ea"/>
                <a:cs typeface="+mn-cs"/>
              </a:defRPr>
            </a:pPr>
            <a:endParaRPr lang="tr-TR"/>
          </a:p>
        </c:txPr>
        <c:crossAx val="324892296"/>
        <c:crosses val="autoZero"/>
        <c:auto val="1"/>
        <c:lblAlgn val="ctr"/>
        <c:lblOffset val="100"/>
        <c:noMultiLvlLbl val="0"/>
      </c:catAx>
      <c:valAx>
        <c:axId val="324892296"/>
        <c:scaling>
          <c:orientation val="minMax"/>
          <c:max val="375"/>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crossAx val="3248840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pPr>
      <a:endParaRPr lang="tr-T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808080"/>
            </a:solidFill>
            <a:ln>
              <a:noFill/>
            </a:ln>
            <a:effectLst/>
          </c:spPr>
          <c:invertIfNegative val="0"/>
          <c:dPt>
            <c:idx val="0"/>
            <c:invertIfNegative val="0"/>
            <c:bubble3D val="0"/>
            <c:spPr>
              <a:solidFill>
                <a:srgbClr val="C00000"/>
              </a:solidFill>
              <a:ln>
                <a:solidFill>
                  <a:srgbClr val="C00000"/>
                </a:solidFill>
              </a:ln>
              <a:effectLst/>
            </c:spPr>
            <c:extLst>
              <c:ext xmlns:c16="http://schemas.microsoft.com/office/drawing/2014/chart" uri="{C3380CC4-5D6E-409C-BE32-E72D297353CC}">
                <c16:uniqueId val="{00000001-A21E-4E57-8327-EF96A4C2CB07}"/>
              </c:ext>
            </c:extLst>
          </c:dPt>
          <c:dLbls>
            <c:dLbl>
              <c:idx val="0"/>
              <c:tx>
                <c:rich>
                  <a:bodyPr/>
                  <a:lstStyle/>
                  <a:p>
                    <a:fld id="{20EAC096-A3B6-4810-A9CF-33A7F8CFABA0}" type="CELLRANGE">
                      <a:rPr lang="en-US"/>
                      <a:pPr/>
                      <a:t>[CELLRANGE]</a:t>
                    </a:fld>
                    <a:r>
                      <a:rPr lang="en-US" baseline="0"/>
                      <a:t>; </a:t>
                    </a:r>
                    <a:fld id="{8A588A09-378A-4475-8C34-9EFC1BAC76CB}"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21E-4E57-8327-EF96A4C2CB07}"/>
                </c:ext>
              </c:extLst>
            </c:dLbl>
            <c:dLbl>
              <c:idx val="1"/>
              <c:tx>
                <c:rich>
                  <a:bodyPr/>
                  <a:lstStyle/>
                  <a:p>
                    <a:fld id="{EB1E93F0-2B3B-4D1D-8DBD-1D1485A62A7F}" type="CELLRANGE">
                      <a:rPr lang="en-US"/>
                      <a:pPr/>
                      <a:t>[CELLRANGE]</a:t>
                    </a:fld>
                    <a:r>
                      <a:rPr lang="en-US" baseline="0"/>
                      <a:t>; </a:t>
                    </a:r>
                    <a:fld id="{15A4EAB5-24AA-463D-AE2A-E22059DE89C1}"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21E-4E57-8327-EF96A4C2CB07}"/>
                </c:ext>
              </c:extLst>
            </c:dLbl>
            <c:dLbl>
              <c:idx val="2"/>
              <c:tx>
                <c:rich>
                  <a:bodyPr/>
                  <a:lstStyle/>
                  <a:p>
                    <a:fld id="{EAE76889-81F3-4FF8-AB9A-8DB804EE1D70}" type="CELLRANGE">
                      <a:rPr lang="en-US"/>
                      <a:pPr/>
                      <a:t>[CELLRANGE]</a:t>
                    </a:fld>
                    <a:r>
                      <a:rPr lang="en-US" baseline="0"/>
                      <a:t>; </a:t>
                    </a:r>
                    <a:fld id="{DF432785-2812-46D6-B001-0C358B0677C2}"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21E-4E57-8327-EF96A4C2CB07}"/>
                </c:ext>
              </c:extLst>
            </c:dLbl>
            <c:dLbl>
              <c:idx val="3"/>
              <c:tx>
                <c:rich>
                  <a:bodyPr/>
                  <a:lstStyle/>
                  <a:p>
                    <a:fld id="{409F4C13-C28D-4491-9289-AD2098C246DF}" type="CELLRANGE">
                      <a:rPr lang="en-US"/>
                      <a:pPr/>
                      <a:t>[CELLRANGE]</a:t>
                    </a:fld>
                    <a:r>
                      <a:rPr lang="en-US" baseline="0"/>
                      <a:t>; </a:t>
                    </a:r>
                    <a:fld id="{1981FE1C-BCD6-4BAB-93E9-5D73B002061E}"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21E-4E57-8327-EF96A4C2CB07}"/>
                </c:ext>
              </c:extLst>
            </c:dLbl>
            <c:dLbl>
              <c:idx val="4"/>
              <c:tx>
                <c:rich>
                  <a:bodyPr/>
                  <a:lstStyle/>
                  <a:p>
                    <a:fld id="{53284FE1-C890-41CE-B4D1-2938099D306E}" type="CELLRANGE">
                      <a:rPr lang="en-US"/>
                      <a:pPr/>
                      <a:t>[CELLRANGE]</a:t>
                    </a:fld>
                    <a:r>
                      <a:rPr lang="en-US" baseline="0"/>
                      <a:t>; </a:t>
                    </a:r>
                    <a:fld id="{D3B85A78-1855-416E-BEE8-E58BB5D5F345}"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21E-4E57-8327-EF96A4C2CB07}"/>
                </c:ext>
              </c:extLst>
            </c:dLbl>
            <c:dLbl>
              <c:idx val="5"/>
              <c:tx>
                <c:rich>
                  <a:bodyPr/>
                  <a:lstStyle/>
                  <a:p>
                    <a:fld id="{19C2E099-45B7-4AD1-B084-2B53CC00AE3C}" type="CELLRANGE">
                      <a:rPr lang="en-US"/>
                      <a:pPr/>
                      <a:t>[CELLRANGE]</a:t>
                    </a:fld>
                    <a:r>
                      <a:rPr lang="en-US" baseline="0"/>
                      <a:t>; </a:t>
                    </a:r>
                    <a:fld id="{CD160BCF-4D20-4C18-8429-6888DA0A8040}"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21E-4E57-8327-EF96A4C2CB07}"/>
                </c:ext>
              </c:extLst>
            </c:dLbl>
            <c:dLbl>
              <c:idx val="6"/>
              <c:tx>
                <c:rich>
                  <a:bodyPr/>
                  <a:lstStyle/>
                  <a:p>
                    <a:fld id="{AFA6EEAF-41A6-47D8-9295-40F4C7C20FF1}" type="CELLRANGE">
                      <a:rPr lang="en-US"/>
                      <a:pPr/>
                      <a:t>[CELLRANGE]</a:t>
                    </a:fld>
                    <a:r>
                      <a:rPr lang="en-US" baseline="0"/>
                      <a:t>; </a:t>
                    </a:r>
                    <a:fld id="{DAFC9BBD-63D5-4550-93A5-D557155592C8}"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21E-4E57-8327-EF96A4C2CB07}"/>
                </c:ext>
              </c:extLst>
            </c:dLbl>
            <c:dLbl>
              <c:idx val="7"/>
              <c:tx>
                <c:rich>
                  <a:bodyPr/>
                  <a:lstStyle/>
                  <a:p>
                    <a:fld id="{2939B4A1-1FEF-4617-BA23-2351480D8724}" type="CELLRANGE">
                      <a:rPr lang="en-US"/>
                      <a:pPr/>
                      <a:t>[CELLRANGE]</a:t>
                    </a:fld>
                    <a:r>
                      <a:rPr lang="en-US" baseline="0"/>
                      <a:t>; </a:t>
                    </a:r>
                    <a:fld id="{C7F6B707-6EBB-401D-90C2-5ED6F300557B}"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21E-4E57-8327-EF96A4C2CB07}"/>
                </c:ext>
              </c:extLst>
            </c:dLbl>
            <c:dLbl>
              <c:idx val="8"/>
              <c:tx>
                <c:rich>
                  <a:bodyPr/>
                  <a:lstStyle/>
                  <a:p>
                    <a:fld id="{DA0DE6ED-5929-4AB9-939C-754D6964F1E8}" type="CELLRANGE">
                      <a:rPr lang="en-US"/>
                      <a:pPr/>
                      <a:t>[CELLRANGE]</a:t>
                    </a:fld>
                    <a:r>
                      <a:rPr lang="en-US" baseline="0"/>
                      <a:t>; </a:t>
                    </a:r>
                    <a:fld id="{73444BA7-F16D-43D1-A412-8F83E1AC543F}"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21E-4E57-8327-EF96A4C2CB07}"/>
                </c:ext>
              </c:extLst>
            </c:dLbl>
            <c:dLbl>
              <c:idx val="9"/>
              <c:tx>
                <c:rich>
                  <a:bodyPr/>
                  <a:lstStyle/>
                  <a:p>
                    <a:fld id="{E71E687B-998B-4ACF-BDB8-A6B033C64DB5}" type="CELLRANGE">
                      <a:rPr lang="en-US"/>
                      <a:pPr/>
                      <a:t>[CELLRANGE]</a:t>
                    </a:fld>
                    <a:r>
                      <a:rPr lang="en-US" baseline="0"/>
                      <a:t>; </a:t>
                    </a:r>
                    <a:fld id="{2D5AF196-DC9D-4896-A62E-188E64B8CCC0}"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21E-4E57-8327-EF96A4C2CB0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Corbel" panose="020B0503020204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Sheet4!$BO$2:$BO$11</c:f>
              <c:strCache>
                <c:ptCount val="10"/>
                <c:pt idx="0">
                  <c:v>Toplu Taşıma Kalabalık</c:v>
                </c:pt>
                <c:pt idx="1">
                  <c:v>Yoğun Ve Düzensiz Trafik</c:v>
                </c:pt>
                <c:pt idx="2">
                  <c:v>Toplu Taşıma Havasız Ve Sıcak</c:v>
                </c:pt>
                <c:pt idx="3">
                  <c:v>Kaldırımların Yürüyüşe Elverişli Olmamaları</c:v>
                </c:pt>
                <c:pt idx="4">
                  <c:v>Toplu Taşıma Pahalı</c:v>
                </c:pt>
                <c:pt idx="5">
                  <c:v>Toplu Taşımada Şoförlerin Uygunsuz Davranışları</c:v>
                </c:pt>
                <c:pt idx="6">
                  <c:v>Düzensiz Park Edilmiş Araçlar</c:v>
                </c:pt>
                <c:pt idx="7">
                  <c:v>Trafik Kurallarına Uyulmaması</c:v>
                </c:pt>
                <c:pt idx="8">
                  <c:v>Uygunsuz Taksi Şoförü Davranışları</c:v>
                </c:pt>
                <c:pt idx="9">
                  <c:v>Konforsuz Toplu Taşıma</c:v>
                </c:pt>
              </c:strCache>
            </c:strRef>
          </c:cat>
          <c:val>
            <c:numRef>
              <c:f>Sheet4!$BQ$2:$BQ$11</c:f>
              <c:numCache>
                <c:formatCode>General</c:formatCode>
                <c:ptCount val="10"/>
                <c:pt idx="0">
                  <c:v>139</c:v>
                </c:pt>
                <c:pt idx="1">
                  <c:v>110</c:v>
                </c:pt>
                <c:pt idx="2">
                  <c:v>65</c:v>
                </c:pt>
                <c:pt idx="3">
                  <c:v>52</c:v>
                </c:pt>
                <c:pt idx="4">
                  <c:v>48</c:v>
                </c:pt>
                <c:pt idx="5">
                  <c:v>45</c:v>
                </c:pt>
                <c:pt idx="6">
                  <c:v>45</c:v>
                </c:pt>
                <c:pt idx="7">
                  <c:v>39</c:v>
                </c:pt>
                <c:pt idx="8">
                  <c:v>36</c:v>
                </c:pt>
                <c:pt idx="9">
                  <c:v>33</c:v>
                </c:pt>
              </c:numCache>
            </c:numRef>
          </c:val>
          <c:extLst>
            <c:ext xmlns:c15="http://schemas.microsoft.com/office/drawing/2012/chart" uri="{02D57815-91ED-43cb-92C2-25804820EDAC}">
              <c15:datalabelsRange>
                <c15:f>Sheet4!$BR$2:$BR$11</c15:f>
                <c15:dlblRangeCache>
                  <c:ptCount val="10"/>
                  <c:pt idx="0">
                    <c:v>37%</c:v>
                  </c:pt>
                  <c:pt idx="1">
                    <c:v>29%</c:v>
                  </c:pt>
                  <c:pt idx="2">
                    <c:v>17%</c:v>
                  </c:pt>
                  <c:pt idx="3">
                    <c:v>14%</c:v>
                  </c:pt>
                  <c:pt idx="4">
                    <c:v>13%</c:v>
                  </c:pt>
                  <c:pt idx="5">
                    <c:v>12%</c:v>
                  </c:pt>
                  <c:pt idx="6">
                    <c:v>12%</c:v>
                  </c:pt>
                  <c:pt idx="7">
                    <c:v>10%</c:v>
                  </c:pt>
                  <c:pt idx="8">
                    <c:v>10%</c:v>
                  </c:pt>
                  <c:pt idx="9">
                    <c:v>9%</c:v>
                  </c:pt>
                </c15:dlblRangeCache>
              </c15:datalabelsRange>
            </c:ext>
            <c:ext xmlns:c16="http://schemas.microsoft.com/office/drawing/2014/chart" uri="{C3380CC4-5D6E-409C-BE32-E72D297353CC}">
              <c16:uniqueId val="{0000000B-A21E-4E57-8327-EF96A4C2CB07}"/>
            </c:ext>
          </c:extLst>
        </c:ser>
        <c:dLbls>
          <c:dLblPos val="outEnd"/>
          <c:showLegendKey val="0"/>
          <c:showVal val="1"/>
          <c:showCatName val="0"/>
          <c:showSerName val="0"/>
          <c:showPercent val="0"/>
          <c:showBubbleSize val="0"/>
        </c:dLbls>
        <c:gapWidth val="182"/>
        <c:axId val="324900920"/>
        <c:axId val="324902880"/>
      </c:barChart>
      <c:catAx>
        <c:axId val="324900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orbel" panose="020B0503020204020204" pitchFamily="34" charset="0"/>
                <a:ea typeface="+mn-ea"/>
                <a:cs typeface="+mn-cs"/>
              </a:defRPr>
            </a:pPr>
            <a:endParaRPr lang="tr-TR"/>
          </a:p>
        </c:txPr>
        <c:crossAx val="324902880"/>
        <c:crosses val="autoZero"/>
        <c:auto val="1"/>
        <c:lblAlgn val="ctr"/>
        <c:lblOffset val="100"/>
        <c:noMultiLvlLbl val="0"/>
      </c:catAx>
      <c:valAx>
        <c:axId val="324902880"/>
        <c:scaling>
          <c:orientation val="minMax"/>
          <c:max val="375"/>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49009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tr-T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808080"/>
            </a:solidFill>
            <a:ln>
              <a:noFill/>
            </a:ln>
            <a:effectLst/>
          </c:spPr>
          <c:invertIfNegative val="0"/>
          <c:dPt>
            <c:idx val="0"/>
            <c:invertIfNegative val="0"/>
            <c:bubble3D val="0"/>
            <c:spPr>
              <a:solidFill>
                <a:srgbClr val="C00000"/>
              </a:solidFill>
              <a:ln>
                <a:solidFill>
                  <a:srgbClr val="C00000"/>
                </a:solidFill>
              </a:ln>
              <a:effectLst/>
            </c:spPr>
            <c:extLst>
              <c:ext xmlns:c16="http://schemas.microsoft.com/office/drawing/2014/chart" uri="{C3380CC4-5D6E-409C-BE32-E72D297353CC}">
                <c16:uniqueId val="{00000001-D492-4C38-9506-97D814384DDA}"/>
              </c:ext>
            </c:extLst>
          </c:dPt>
          <c:dLbls>
            <c:dLbl>
              <c:idx val="0"/>
              <c:tx>
                <c:rich>
                  <a:bodyPr/>
                  <a:lstStyle/>
                  <a:p>
                    <a:fld id="{66E1B5AB-924E-4BA2-89E4-F0D928CA51B5}" type="CELLRANGE">
                      <a:rPr lang="en-US"/>
                      <a:pPr/>
                      <a:t>[CELLRANGE]</a:t>
                    </a:fld>
                    <a:r>
                      <a:rPr lang="en-US" baseline="0"/>
                      <a:t>; </a:t>
                    </a:r>
                    <a:fld id="{70837065-2D7B-40BF-9378-D2471C6C7A52}"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492-4C38-9506-97D814384DDA}"/>
                </c:ext>
              </c:extLst>
            </c:dLbl>
            <c:dLbl>
              <c:idx val="1"/>
              <c:tx>
                <c:rich>
                  <a:bodyPr/>
                  <a:lstStyle/>
                  <a:p>
                    <a:fld id="{AC57BA14-3F32-47F1-A1BC-59D0277C1A07}" type="CELLRANGE">
                      <a:rPr lang="en-US"/>
                      <a:pPr/>
                      <a:t>[CELLRANGE]</a:t>
                    </a:fld>
                    <a:r>
                      <a:rPr lang="en-US" baseline="0"/>
                      <a:t>; </a:t>
                    </a:r>
                    <a:fld id="{C9B44C80-6852-4D91-9E0E-9826CCACA2A0}"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492-4C38-9506-97D814384DDA}"/>
                </c:ext>
              </c:extLst>
            </c:dLbl>
            <c:dLbl>
              <c:idx val="2"/>
              <c:tx>
                <c:rich>
                  <a:bodyPr/>
                  <a:lstStyle/>
                  <a:p>
                    <a:fld id="{5435C4FD-B25C-4209-80E7-668C2DA06A1F}" type="CELLRANGE">
                      <a:rPr lang="en-US"/>
                      <a:pPr/>
                      <a:t>[CELLRANGE]</a:t>
                    </a:fld>
                    <a:r>
                      <a:rPr lang="en-US" baseline="0"/>
                      <a:t>; </a:t>
                    </a:r>
                    <a:fld id="{52E97BE4-68DD-49D4-85A8-4D83CF3D6174}"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492-4C38-9506-97D814384DDA}"/>
                </c:ext>
              </c:extLst>
            </c:dLbl>
            <c:dLbl>
              <c:idx val="3"/>
              <c:tx>
                <c:rich>
                  <a:bodyPr/>
                  <a:lstStyle/>
                  <a:p>
                    <a:fld id="{C7C58017-92E7-46CD-A9D5-0A9C6B673124}" type="CELLRANGE">
                      <a:rPr lang="en-US"/>
                      <a:pPr/>
                      <a:t>[CELLRANGE]</a:t>
                    </a:fld>
                    <a:r>
                      <a:rPr lang="en-US" baseline="0"/>
                      <a:t>; </a:t>
                    </a:r>
                    <a:fld id="{2039E5DD-E737-43F3-B7D3-736126E3D4F2}"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492-4C38-9506-97D814384DDA}"/>
                </c:ext>
              </c:extLst>
            </c:dLbl>
            <c:dLbl>
              <c:idx val="4"/>
              <c:tx>
                <c:rich>
                  <a:bodyPr/>
                  <a:lstStyle/>
                  <a:p>
                    <a:fld id="{C9DC65B7-190D-4EEC-8F3A-0501F83F844A}" type="CELLRANGE">
                      <a:rPr lang="en-US"/>
                      <a:pPr/>
                      <a:t>[CELLRANGE]</a:t>
                    </a:fld>
                    <a:r>
                      <a:rPr lang="en-US" baseline="0"/>
                      <a:t>; </a:t>
                    </a:r>
                    <a:fld id="{8FA30AF5-4DD3-45D9-AB4E-CCE2DA854B7C}"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492-4C38-9506-97D814384DDA}"/>
                </c:ext>
              </c:extLst>
            </c:dLbl>
            <c:dLbl>
              <c:idx val="5"/>
              <c:tx>
                <c:rich>
                  <a:bodyPr/>
                  <a:lstStyle/>
                  <a:p>
                    <a:fld id="{21B16334-F032-4EB0-A535-CDBA89F3C971}" type="CELLRANGE">
                      <a:rPr lang="en-US"/>
                      <a:pPr/>
                      <a:t>[CELLRANGE]</a:t>
                    </a:fld>
                    <a:r>
                      <a:rPr lang="en-US" baseline="0"/>
                      <a:t>; </a:t>
                    </a:r>
                    <a:fld id="{2D3B377E-FDC7-4939-8315-945303993B24}"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492-4C38-9506-97D814384DDA}"/>
                </c:ext>
              </c:extLst>
            </c:dLbl>
            <c:dLbl>
              <c:idx val="6"/>
              <c:tx>
                <c:rich>
                  <a:bodyPr/>
                  <a:lstStyle/>
                  <a:p>
                    <a:fld id="{926D6AFF-5531-4ACE-97D9-08948BAE7666}" type="CELLRANGE">
                      <a:rPr lang="en-US"/>
                      <a:pPr/>
                      <a:t>[CELLRANGE]</a:t>
                    </a:fld>
                    <a:r>
                      <a:rPr lang="en-US" baseline="0"/>
                      <a:t>; </a:t>
                    </a:r>
                    <a:fld id="{9725CA27-4FA9-47B5-98BA-0640FAE76641}"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492-4C38-9506-97D814384DDA}"/>
                </c:ext>
              </c:extLst>
            </c:dLbl>
            <c:dLbl>
              <c:idx val="7"/>
              <c:tx>
                <c:rich>
                  <a:bodyPr/>
                  <a:lstStyle/>
                  <a:p>
                    <a:fld id="{713ECD78-76B5-427D-AB2C-99801F8A8C75}" type="CELLRANGE">
                      <a:rPr lang="en-US"/>
                      <a:pPr/>
                      <a:t>[CELLRANGE]</a:t>
                    </a:fld>
                    <a:r>
                      <a:rPr lang="en-US" baseline="0"/>
                      <a:t>; </a:t>
                    </a:r>
                    <a:fld id="{7F6FCC82-2A12-4BC9-8F16-7A1767025337}"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492-4C38-9506-97D814384DDA}"/>
                </c:ext>
              </c:extLst>
            </c:dLbl>
            <c:dLbl>
              <c:idx val="8"/>
              <c:tx>
                <c:rich>
                  <a:bodyPr/>
                  <a:lstStyle/>
                  <a:p>
                    <a:fld id="{09CF5395-CECB-4485-9803-8AEBA89BD84E}" type="CELLRANGE">
                      <a:rPr lang="en-US"/>
                      <a:pPr/>
                      <a:t>[CELLRANGE]</a:t>
                    </a:fld>
                    <a:r>
                      <a:rPr lang="en-US" baseline="0"/>
                      <a:t>; </a:t>
                    </a:r>
                    <a:fld id="{ADD33803-D9D2-4B6D-8E9E-BF5DED527A85}"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492-4C38-9506-97D814384DDA}"/>
                </c:ext>
              </c:extLst>
            </c:dLbl>
            <c:dLbl>
              <c:idx val="9"/>
              <c:tx>
                <c:rich>
                  <a:bodyPr/>
                  <a:lstStyle/>
                  <a:p>
                    <a:fld id="{E10D59D3-63A1-47B3-9CD8-61A71B37DB24}" type="CELLRANGE">
                      <a:rPr lang="en-US"/>
                      <a:pPr/>
                      <a:t>[CELLRANGE]</a:t>
                    </a:fld>
                    <a:r>
                      <a:rPr lang="en-US" baseline="0"/>
                      <a:t>; </a:t>
                    </a:r>
                    <a:fld id="{0EBB4955-FA41-43C1-994D-AB19F9CC5B9D}" type="VALUE">
                      <a:rPr lang="en-US" baseline="0"/>
                      <a:pPr/>
                      <a:t>[DEĞER]</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492-4C38-9506-97D814384DDA}"/>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Corbel" panose="020B0503020204020204" pitchFamily="34" charset="0"/>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Sheet4!$BO$18:$BO$27</c:f>
              <c:strCache>
                <c:ptCount val="10"/>
                <c:pt idx="0">
                  <c:v>Toplu Taşıma Sefer Sayıları Yetersiz</c:v>
                </c:pt>
                <c:pt idx="1">
                  <c:v>Metro Hat Sayısı Az</c:v>
                </c:pt>
                <c:pt idx="2">
                  <c:v>Otopark Yeri Azlığı Ve Bulma Zorluğu</c:v>
                </c:pt>
                <c:pt idx="3">
                  <c:v>Bisiklet Yollarının Artırılması</c:v>
                </c:pt>
                <c:pt idx="4">
                  <c:v>Yaya Geçitleri Gelişmeli Ve Trafik Önceliği Olmalı</c:v>
                </c:pt>
                <c:pt idx="5">
                  <c:v>Trafik Denetimi Yeterli Değil</c:v>
                </c:pt>
                <c:pt idx="6">
                  <c:v>Yol Çalışmaları Düzenlenmeli Ve Denetlenmeli</c:v>
                </c:pt>
                <c:pt idx="7">
                  <c:v>Yaya Yolları Daha Güvenli Olmalı</c:v>
                </c:pt>
                <c:pt idx="8">
                  <c:v>Raylı Sistem Hatları Yetersiz</c:v>
                </c:pt>
                <c:pt idx="9">
                  <c:v>Otobüs Durak Sayısı Az</c:v>
                </c:pt>
              </c:strCache>
            </c:strRef>
          </c:cat>
          <c:val>
            <c:numRef>
              <c:f>Sheet4!$BQ$18:$BQ$27</c:f>
              <c:numCache>
                <c:formatCode>General</c:formatCode>
                <c:ptCount val="10"/>
                <c:pt idx="0">
                  <c:v>76</c:v>
                </c:pt>
                <c:pt idx="1">
                  <c:v>50</c:v>
                </c:pt>
                <c:pt idx="2">
                  <c:v>43</c:v>
                </c:pt>
                <c:pt idx="3">
                  <c:v>41</c:v>
                </c:pt>
                <c:pt idx="4">
                  <c:v>22</c:v>
                </c:pt>
                <c:pt idx="5">
                  <c:v>20</c:v>
                </c:pt>
                <c:pt idx="6">
                  <c:v>19</c:v>
                </c:pt>
                <c:pt idx="7">
                  <c:v>19</c:v>
                </c:pt>
                <c:pt idx="8">
                  <c:v>17</c:v>
                </c:pt>
                <c:pt idx="9">
                  <c:v>16</c:v>
                </c:pt>
              </c:numCache>
            </c:numRef>
          </c:val>
          <c:extLst>
            <c:ext xmlns:c15="http://schemas.microsoft.com/office/drawing/2012/chart" uri="{02D57815-91ED-43cb-92C2-25804820EDAC}">
              <c15:datalabelsRange>
                <c15:f>Sheet4!$BR$18:$BR$27</c15:f>
                <c15:dlblRangeCache>
                  <c:ptCount val="10"/>
                  <c:pt idx="0">
                    <c:v>20%</c:v>
                  </c:pt>
                  <c:pt idx="1">
                    <c:v>13%</c:v>
                  </c:pt>
                  <c:pt idx="2">
                    <c:v>11%</c:v>
                  </c:pt>
                  <c:pt idx="3">
                    <c:v>11%</c:v>
                  </c:pt>
                  <c:pt idx="4">
                    <c:v>6%</c:v>
                  </c:pt>
                  <c:pt idx="5">
                    <c:v>5%</c:v>
                  </c:pt>
                  <c:pt idx="6">
                    <c:v>5%</c:v>
                  </c:pt>
                  <c:pt idx="7">
                    <c:v>5%</c:v>
                  </c:pt>
                  <c:pt idx="8">
                    <c:v>5%</c:v>
                  </c:pt>
                  <c:pt idx="9">
                    <c:v>4%</c:v>
                  </c:pt>
                </c15:dlblRangeCache>
              </c15:datalabelsRange>
            </c:ext>
            <c:ext xmlns:c16="http://schemas.microsoft.com/office/drawing/2014/chart" uri="{C3380CC4-5D6E-409C-BE32-E72D297353CC}">
              <c16:uniqueId val="{0000000B-D492-4C38-9506-97D814384DDA}"/>
            </c:ext>
          </c:extLst>
        </c:ser>
        <c:dLbls>
          <c:dLblPos val="outEnd"/>
          <c:showLegendKey val="0"/>
          <c:showVal val="1"/>
          <c:showCatName val="0"/>
          <c:showSerName val="0"/>
          <c:showPercent val="0"/>
          <c:showBubbleSize val="0"/>
        </c:dLbls>
        <c:gapWidth val="182"/>
        <c:axId val="324897392"/>
        <c:axId val="324899352"/>
      </c:barChart>
      <c:catAx>
        <c:axId val="3248973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orbel" panose="020B0503020204020204" pitchFamily="34" charset="0"/>
                <a:ea typeface="+mn-ea"/>
                <a:cs typeface="+mn-cs"/>
              </a:defRPr>
            </a:pPr>
            <a:endParaRPr lang="tr-TR"/>
          </a:p>
        </c:txPr>
        <c:crossAx val="324899352"/>
        <c:crosses val="autoZero"/>
        <c:auto val="1"/>
        <c:lblAlgn val="ctr"/>
        <c:lblOffset val="100"/>
        <c:noMultiLvlLbl val="0"/>
      </c:catAx>
      <c:valAx>
        <c:axId val="324899352"/>
        <c:scaling>
          <c:orientation val="minMax"/>
          <c:max val="375"/>
          <c:min val="0"/>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orbel" panose="020B0503020204020204" pitchFamily="34" charset="0"/>
                <a:ea typeface="+mn-ea"/>
                <a:cs typeface="+mn-cs"/>
              </a:defRPr>
            </a:pPr>
            <a:endParaRPr lang="tr-TR"/>
          </a:p>
        </c:txPr>
        <c:crossAx val="3248973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600">
          <a:latin typeface="Corbel" panose="020B0503020204020204" pitchFamily="34" charset="0"/>
        </a:defRPr>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12-01T14:57:26.858" idx="1">
    <p:pos x="2050" y="508"/>
    <p:text>kare içeriğinde yazanları betimleyen görseller kullanıarak sayfa yeniden düzenlenmeli</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084614-73A5-49F6-A383-53B3DF975907}" type="doc">
      <dgm:prSet loTypeId="urn:microsoft.com/office/officeart/2005/8/layout/hierarchy6" loCatId="hierarchy" qsTypeId="urn:microsoft.com/office/officeart/2005/8/quickstyle/simple2" qsCatId="simple" csTypeId="urn:microsoft.com/office/officeart/2005/8/colors/colorful1" csCatId="colorful" phldr="1"/>
      <dgm:spPr/>
      <dgm:t>
        <a:bodyPr/>
        <a:lstStyle/>
        <a:p>
          <a:endParaRPr lang="de-AT"/>
        </a:p>
      </dgm:t>
    </dgm:pt>
    <dgm:pt modelId="{5C424E9F-C553-4CCE-9D72-8217093E079E}">
      <dgm:prSet phldrT="[Text]"/>
      <dgm:spPr>
        <a:solidFill>
          <a:srgbClr val="54565A"/>
        </a:solidFill>
        <a:ln>
          <a:solidFill>
            <a:srgbClr val="54565A"/>
          </a:solidFill>
        </a:ln>
      </dgm:spPr>
      <dgm:t>
        <a:bodyPr/>
        <a:lstStyle/>
        <a:p>
          <a:r>
            <a:rPr lang="tr-TR" b="1" dirty="0"/>
            <a:t>Trafiğe Durumuna Bağlı Kontrol</a:t>
          </a:r>
          <a:endParaRPr lang="de-AT" b="1" dirty="0"/>
        </a:p>
      </dgm:t>
    </dgm:pt>
    <dgm:pt modelId="{9A615ECC-E5A7-45CC-BF45-6740C6804F9F}" type="parTrans" cxnId="{B3C033AD-41F7-4AE2-8284-8344776F6894}">
      <dgm:prSet/>
      <dgm:spPr>
        <a:ln>
          <a:solidFill>
            <a:srgbClr val="54565A"/>
          </a:solidFill>
        </a:ln>
      </dgm:spPr>
      <dgm:t>
        <a:bodyPr/>
        <a:lstStyle/>
        <a:p>
          <a:endParaRPr lang="de-AT"/>
        </a:p>
      </dgm:t>
    </dgm:pt>
    <dgm:pt modelId="{46E52BA0-BCB9-43B9-9C34-C41C65110E6C}" type="sibTrans" cxnId="{B3C033AD-41F7-4AE2-8284-8344776F6894}">
      <dgm:prSet/>
      <dgm:spPr/>
      <dgm:t>
        <a:bodyPr/>
        <a:lstStyle/>
        <a:p>
          <a:endParaRPr lang="de-AT"/>
        </a:p>
      </dgm:t>
    </dgm:pt>
    <dgm:pt modelId="{2469EC57-08A1-4A63-9105-8C51F4103C7E}">
      <dgm:prSet/>
      <dgm:spPr/>
      <dgm:t>
        <a:bodyPr/>
        <a:lstStyle/>
        <a:p>
          <a:r>
            <a:rPr lang="tr-TR" b="1" dirty="0"/>
            <a:t>Trafik Uyarmalı Kontrol</a:t>
          </a:r>
          <a:endParaRPr lang="de-AT" b="1" dirty="0"/>
        </a:p>
      </dgm:t>
    </dgm:pt>
    <dgm:pt modelId="{895F4026-0172-4D6D-96E7-29F6BF398F2A}" type="parTrans" cxnId="{34F67753-933C-4303-A49A-BBC473498165}">
      <dgm:prSet/>
      <dgm:spPr/>
      <dgm:t>
        <a:bodyPr/>
        <a:lstStyle/>
        <a:p>
          <a:endParaRPr lang="de-AT"/>
        </a:p>
      </dgm:t>
    </dgm:pt>
    <dgm:pt modelId="{E8A07427-27F3-4E2E-A2FA-795578F6428F}" type="sibTrans" cxnId="{34F67753-933C-4303-A49A-BBC473498165}">
      <dgm:prSet/>
      <dgm:spPr/>
      <dgm:t>
        <a:bodyPr/>
        <a:lstStyle/>
        <a:p>
          <a:endParaRPr lang="de-AT"/>
        </a:p>
      </dgm:t>
    </dgm:pt>
    <dgm:pt modelId="{27B3BBB9-46A1-4065-931B-952EF6BBADF5}">
      <dgm:prSet/>
      <dgm:spPr/>
      <dgm:t>
        <a:bodyPr/>
        <a:lstStyle/>
        <a:p>
          <a:r>
            <a:rPr lang="tr-TR" b="1" dirty="0"/>
            <a:t>Trafiğe Bağlı Plan Seçimi </a:t>
          </a:r>
          <a:endParaRPr lang="de-AT" b="1" dirty="0"/>
        </a:p>
      </dgm:t>
    </dgm:pt>
    <dgm:pt modelId="{F5278437-3D70-43BE-B730-275437B1A1E9}" type="parTrans" cxnId="{EE8DDBF6-8E6F-471C-B7FF-A0172FACBB21}">
      <dgm:prSet/>
      <dgm:spPr/>
      <dgm:t>
        <a:bodyPr/>
        <a:lstStyle/>
        <a:p>
          <a:endParaRPr lang="de-AT"/>
        </a:p>
      </dgm:t>
    </dgm:pt>
    <dgm:pt modelId="{D9628878-6E08-44F5-92C2-046644F4B9D9}" type="sibTrans" cxnId="{EE8DDBF6-8E6F-471C-B7FF-A0172FACBB21}">
      <dgm:prSet/>
      <dgm:spPr/>
      <dgm:t>
        <a:bodyPr/>
        <a:lstStyle/>
        <a:p>
          <a:endParaRPr lang="de-AT"/>
        </a:p>
      </dgm:t>
    </dgm:pt>
    <dgm:pt modelId="{EC6E7AD4-4A44-4D65-919D-5CE8AACF205F}">
      <dgm:prSet/>
      <dgm:spPr/>
      <dgm:t>
        <a:bodyPr/>
        <a:lstStyle/>
        <a:p>
          <a:r>
            <a:rPr lang="tr-TR" b="1" dirty="0" err="1"/>
            <a:t>Adaptif</a:t>
          </a:r>
          <a:r>
            <a:rPr lang="tr-TR" b="1" dirty="0"/>
            <a:t> Trafik Kontrolü </a:t>
          </a:r>
          <a:endParaRPr lang="de-AT" b="1" dirty="0"/>
        </a:p>
      </dgm:t>
    </dgm:pt>
    <dgm:pt modelId="{CE40E4B3-1972-4DC8-B9A2-76D28FB783B7}" type="parTrans" cxnId="{6022C957-AD3E-41C1-AB54-FF6996852547}">
      <dgm:prSet/>
      <dgm:spPr/>
      <dgm:t>
        <a:bodyPr/>
        <a:lstStyle/>
        <a:p>
          <a:endParaRPr lang="de-AT"/>
        </a:p>
      </dgm:t>
    </dgm:pt>
    <dgm:pt modelId="{F6ED5952-5835-4FAF-B52C-2490EA4B7F36}" type="sibTrans" cxnId="{6022C957-AD3E-41C1-AB54-FF6996852547}">
      <dgm:prSet/>
      <dgm:spPr/>
      <dgm:t>
        <a:bodyPr/>
        <a:lstStyle/>
        <a:p>
          <a:endParaRPr lang="de-AT"/>
        </a:p>
      </dgm:t>
    </dgm:pt>
    <dgm:pt modelId="{25970C28-932F-4D0D-AD79-B2ED8C71B5EA}">
      <dgm:prSet/>
      <dgm:spPr/>
      <dgm:t>
        <a:bodyPr/>
        <a:lstStyle/>
        <a:p>
          <a:r>
            <a:rPr lang="tr-TR" b="1" dirty="0"/>
            <a:t>Zamana Bağlı Plan Seçimi </a:t>
          </a:r>
          <a:endParaRPr lang="de-AT" b="1" dirty="0"/>
        </a:p>
      </dgm:t>
    </dgm:pt>
    <dgm:pt modelId="{32DFB2DE-55F5-4DFB-A527-66CD098EA3CC}" type="parTrans" cxnId="{5B581CD7-8986-428E-B39A-C11051F046D5}">
      <dgm:prSet/>
      <dgm:spPr/>
      <dgm:t>
        <a:bodyPr/>
        <a:lstStyle/>
        <a:p>
          <a:endParaRPr lang="de-AT"/>
        </a:p>
      </dgm:t>
    </dgm:pt>
    <dgm:pt modelId="{460AB043-B68C-463F-AC25-19350A2C0CF0}" type="sibTrans" cxnId="{5B581CD7-8986-428E-B39A-C11051F046D5}">
      <dgm:prSet/>
      <dgm:spPr/>
      <dgm:t>
        <a:bodyPr/>
        <a:lstStyle/>
        <a:p>
          <a:endParaRPr lang="de-AT"/>
        </a:p>
      </dgm:t>
    </dgm:pt>
    <dgm:pt modelId="{D7400E78-FEC0-4A7E-9B0B-B6CDF935F94C}">
      <dgm:prSet phldrT="[Text]"/>
      <dgm:spPr>
        <a:solidFill>
          <a:srgbClr val="54565A"/>
        </a:solidFill>
        <a:ln>
          <a:solidFill>
            <a:srgbClr val="54565A"/>
          </a:solidFill>
        </a:ln>
      </dgm:spPr>
      <dgm:t>
        <a:bodyPr/>
        <a:lstStyle/>
        <a:p>
          <a:r>
            <a:rPr lang="tr-TR" b="1" dirty="0"/>
            <a:t>Zamana Bağlı Kontrol</a:t>
          </a:r>
          <a:endParaRPr lang="de-AT" b="1" dirty="0"/>
        </a:p>
      </dgm:t>
    </dgm:pt>
    <dgm:pt modelId="{1136AA21-943E-45DF-A1F3-DE2AFE895A1F}" type="parTrans" cxnId="{F57971CA-D4A4-4B1D-B2DA-CA626796CB82}">
      <dgm:prSet/>
      <dgm:spPr>
        <a:ln>
          <a:solidFill>
            <a:srgbClr val="54565A"/>
          </a:solidFill>
        </a:ln>
      </dgm:spPr>
      <dgm:t>
        <a:bodyPr/>
        <a:lstStyle/>
        <a:p>
          <a:endParaRPr lang="de-AT"/>
        </a:p>
      </dgm:t>
    </dgm:pt>
    <dgm:pt modelId="{0D81DE9F-67FF-4B07-AA1B-E4FB811CF729}" type="sibTrans" cxnId="{F57971CA-D4A4-4B1D-B2DA-CA626796CB82}">
      <dgm:prSet/>
      <dgm:spPr/>
      <dgm:t>
        <a:bodyPr/>
        <a:lstStyle/>
        <a:p>
          <a:endParaRPr lang="de-AT"/>
        </a:p>
      </dgm:t>
    </dgm:pt>
    <dgm:pt modelId="{3A0EB895-279D-419E-B5F8-F30DD56BCD13}">
      <dgm:prSet phldrT="[Text]"/>
      <dgm:spPr>
        <a:solidFill>
          <a:srgbClr val="54565A"/>
        </a:solidFill>
        <a:ln>
          <a:solidFill>
            <a:srgbClr val="54565A"/>
          </a:solidFill>
        </a:ln>
      </dgm:spPr>
      <dgm:t>
        <a:bodyPr/>
        <a:lstStyle/>
        <a:p>
          <a:r>
            <a:rPr lang="tr-TR" b="1" strike="noStrike" dirty="0"/>
            <a:t>Sabit Zamanlı Kontrol</a:t>
          </a:r>
          <a:endParaRPr lang="de-AT" b="1" strike="noStrike" dirty="0"/>
        </a:p>
      </dgm:t>
    </dgm:pt>
    <dgm:pt modelId="{0D4FD4E6-E23C-4641-9D1A-D62DEE5B6A00}" type="sibTrans" cxnId="{2F08D104-5E36-40FD-8B8B-C6EF1062E134}">
      <dgm:prSet/>
      <dgm:spPr/>
      <dgm:t>
        <a:bodyPr/>
        <a:lstStyle/>
        <a:p>
          <a:endParaRPr lang="de-AT"/>
        </a:p>
      </dgm:t>
    </dgm:pt>
    <dgm:pt modelId="{4106C2EA-7A68-46A7-8E4F-F5130082D9BD}" type="parTrans" cxnId="{2F08D104-5E36-40FD-8B8B-C6EF1062E134}">
      <dgm:prSet/>
      <dgm:spPr>
        <a:ln>
          <a:solidFill>
            <a:srgbClr val="54565A"/>
          </a:solidFill>
        </a:ln>
      </dgm:spPr>
      <dgm:t>
        <a:bodyPr/>
        <a:lstStyle/>
        <a:p>
          <a:endParaRPr lang="de-AT"/>
        </a:p>
      </dgm:t>
    </dgm:pt>
    <dgm:pt modelId="{A826B8A6-73B3-4A67-8774-C89338434E00}">
      <dgm:prSet phldrT="[Text]"/>
      <dgm:spPr>
        <a:solidFill>
          <a:srgbClr val="C00000"/>
        </a:solidFill>
      </dgm:spPr>
      <dgm:t>
        <a:bodyPr/>
        <a:lstStyle/>
        <a:p>
          <a:r>
            <a:rPr lang="tr-TR" b="1" dirty="0"/>
            <a:t>Sinyal Kontrol Yöntemleri</a:t>
          </a:r>
          <a:endParaRPr lang="de-AT" b="1" dirty="0"/>
        </a:p>
      </dgm:t>
    </dgm:pt>
    <dgm:pt modelId="{FF77E3A4-5080-4829-8F7D-0669A2E2B039}" type="sibTrans" cxnId="{EDBCB9FD-13FD-470D-8480-386FA0F385D3}">
      <dgm:prSet/>
      <dgm:spPr/>
      <dgm:t>
        <a:bodyPr/>
        <a:lstStyle/>
        <a:p>
          <a:endParaRPr lang="de-AT"/>
        </a:p>
      </dgm:t>
    </dgm:pt>
    <dgm:pt modelId="{90E53BA2-A3E8-4931-BE82-19602E816B74}" type="parTrans" cxnId="{EDBCB9FD-13FD-470D-8480-386FA0F385D3}">
      <dgm:prSet/>
      <dgm:spPr/>
      <dgm:t>
        <a:bodyPr/>
        <a:lstStyle/>
        <a:p>
          <a:endParaRPr lang="de-AT"/>
        </a:p>
      </dgm:t>
    </dgm:pt>
    <dgm:pt modelId="{207A6AFA-E63F-4F7A-9436-77D5809BDE2C}" type="pres">
      <dgm:prSet presAssocID="{C4084614-73A5-49F6-A383-53B3DF975907}" presName="mainComposite" presStyleCnt="0">
        <dgm:presLayoutVars>
          <dgm:chPref val="1"/>
          <dgm:dir/>
          <dgm:animOne val="branch"/>
          <dgm:animLvl val="lvl"/>
          <dgm:resizeHandles val="exact"/>
        </dgm:presLayoutVars>
      </dgm:prSet>
      <dgm:spPr/>
    </dgm:pt>
    <dgm:pt modelId="{21CC4F28-11BE-4C9D-9BD2-9037A80ACA6D}" type="pres">
      <dgm:prSet presAssocID="{C4084614-73A5-49F6-A383-53B3DF975907}" presName="hierFlow" presStyleCnt="0"/>
      <dgm:spPr/>
    </dgm:pt>
    <dgm:pt modelId="{875E2529-6786-4249-A8CA-53AD74E06436}" type="pres">
      <dgm:prSet presAssocID="{C4084614-73A5-49F6-A383-53B3DF975907}" presName="hierChild1" presStyleCnt="0">
        <dgm:presLayoutVars>
          <dgm:chPref val="1"/>
          <dgm:animOne val="branch"/>
          <dgm:animLvl val="lvl"/>
        </dgm:presLayoutVars>
      </dgm:prSet>
      <dgm:spPr/>
    </dgm:pt>
    <dgm:pt modelId="{5CFF1924-AC9E-454D-BD0F-7389950B0EAF}" type="pres">
      <dgm:prSet presAssocID="{A826B8A6-73B3-4A67-8774-C89338434E00}" presName="Name14" presStyleCnt="0"/>
      <dgm:spPr/>
    </dgm:pt>
    <dgm:pt modelId="{0B301455-BE2C-456D-A672-A539839C118B}" type="pres">
      <dgm:prSet presAssocID="{A826B8A6-73B3-4A67-8774-C89338434E00}" presName="level1Shape" presStyleLbl="node0" presStyleIdx="0" presStyleCnt="1" custScaleX="192088">
        <dgm:presLayoutVars>
          <dgm:chPref val="3"/>
        </dgm:presLayoutVars>
      </dgm:prSet>
      <dgm:spPr/>
    </dgm:pt>
    <dgm:pt modelId="{BC43556D-4F24-4CAE-BCEE-9A795641391D}" type="pres">
      <dgm:prSet presAssocID="{A826B8A6-73B3-4A67-8774-C89338434E00}" presName="hierChild2" presStyleCnt="0"/>
      <dgm:spPr/>
    </dgm:pt>
    <dgm:pt modelId="{02240C12-7346-4D0F-907B-B9D5F422DFDA}" type="pres">
      <dgm:prSet presAssocID="{4106C2EA-7A68-46A7-8E4F-F5130082D9BD}" presName="Name19" presStyleLbl="parChTrans1D2" presStyleIdx="0" presStyleCnt="3"/>
      <dgm:spPr/>
    </dgm:pt>
    <dgm:pt modelId="{4AA293E0-6B13-4FBC-A13A-7473F66A34C6}" type="pres">
      <dgm:prSet presAssocID="{3A0EB895-279D-419E-B5F8-F30DD56BCD13}" presName="Name21" presStyleCnt="0"/>
      <dgm:spPr/>
    </dgm:pt>
    <dgm:pt modelId="{D9A95D3B-1CC9-4BA1-A5A6-A19698303C44}" type="pres">
      <dgm:prSet presAssocID="{3A0EB895-279D-419E-B5F8-F30DD56BCD13}" presName="level2Shape" presStyleLbl="node2" presStyleIdx="0" presStyleCnt="3"/>
      <dgm:spPr/>
    </dgm:pt>
    <dgm:pt modelId="{2684440F-1373-4C97-9CA3-656D28B43467}" type="pres">
      <dgm:prSet presAssocID="{3A0EB895-279D-419E-B5F8-F30DD56BCD13}" presName="hierChild3" presStyleCnt="0"/>
      <dgm:spPr/>
    </dgm:pt>
    <dgm:pt modelId="{B8CD5182-C094-464E-95BD-79A3F9BA523E}" type="pres">
      <dgm:prSet presAssocID="{1136AA21-943E-45DF-A1F3-DE2AFE895A1F}" presName="Name19" presStyleLbl="parChTrans1D2" presStyleIdx="1" presStyleCnt="3"/>
      <dgm:spPr/>
    </dgm:pt>
    <dgm:pt modelId="{BF5B1C8B-A2B7-44CC-B7A6-F0884BD4711C}" type="pres">
      <dgm:prSet presAssocID="{D7400E78-FEC0-4A7E-9B0B-B6CDF935F94C}" presName="Name21" presStyleCnt="0"/>
      <dgm:spPr/>
    </dgm:pt>
    <dgm:pt modelId="{D4D80062-D6C6-4749-B4B6-02A05F6C9B98}" type="pres">
      <dgm:prSet presAssocID="{D7400E78-FEC0-4A7E-9B0B-B6CDF935F94C}" presName="level2Shape" presStyleLbl="node2" presStyleIdx="1" presStyleCnt="3"/>
      <dgm:spPr/>
    </dgm:pt>
    <dgm:pt modelId="{254C1CD5-EBC5-4BE5-B57D-B798BA5DF5DB}" type="pres">
      <dgm:prSet presAssocID="{D7400E78-FEC0-4A7E-9B0B-B6CDF935F94C}" presName="hierChild3" presStyleCnt="0"/>
      <dgm:spPr/>
    </dgm:pt>
    <dgm:pt modelId="{07911DB9-F87F-4CF4-9348-49A2541CB4C5}" type="pres">
      <dgm:prSet presAssocID="{32DFB2DE-55F5-4DFB-A527-66CD098EA3CC}" presName="Name19" presStyleLbl="parChTrans1D3" presStyleIdx="0" presStyleCnt="4"/>
      <dgm:spPr/>
    </dgm:pt>
    <dgm:pt modelId="{242F34CB-FD96-48EA-B553-2DFF01780965}" type="pres">
      <dgm:prSet presAssocID="{25970C28-932F-4D0D-AD79-B2ED8C71B5EA}" presName="Name21" presStyleCnt="0"/>
      <dgm:spPr/>
    </dgm:pt>
    <dgm:pt modelId="{35270376-932A-4AE3-8B44-ACD742CF0E21}" type="pres">
      <dgm:prSet presAssocID="{25970C28-932F-4D0D-AD79-B2ED8C71B5EA}" presName="level2Shape" presStyleLbl="node3" presStyleIdx="0" presStyleCnt="4"/>
      <dgm:spPr/>
    </dgm:pt>
    <dgm:pt modelId="{A482AA5B-5A91-4C64-BA9D-99FFF63D8508}" type="pres">
      <dgm:prSet presAssocID="{25970C28-932F-4D0D-AD79-B2ED8C71B5EA}" presName="hierChild3" presStyleCnt="0"/>
      <dgm:spPr/>
    </dgm:pt>
    <dgm:pt modelId="{90DF4CA0-E1CD-4AB5-899C-B3105519E05A}" type="pres">
      <dgm:prSet presAssocID="{9A615ECC-E5A7-45CC-BF45-6740C6804F9F}" presName="Name19" presStyleLbl="parChTrans1D2" presStyleIdx="2" presStyleCnt="3"/>
      <dgm:spPr/>
    </dgm:pt>
    <dgm:pt modelId="{8DE12AFB-33BE-4C39-BBA0-A98DEB31ED58}" type="pres">
      <dgm:prSet presAssocID="{5C424E9F-C553-4CCE-9D72-8217093E079E}" presName="Name21" presStyleCnt="0"/>
      <dgm:spPr/>
    </dgm:pt>
    <dgm:pt modelId="{CDB20EBE-4164-4371-B805-CFBF861A61D2}" type="pres">
      <dgm:prSet presAssocID="{5C424E9F-C553-4CCE-9D72-8217093E079E}" presName="level2Shape" presStyleLbl="node2" presStyleIdx="2" presStyleCnt="3"/>
      <dgm:spPr/>
    </dgm:pt>
    <dgm:pt modelId="{A07E0A49-36BC-4F0F-A608-B2F87941CCA9}" type="pres">
      <dgm:prSet presAssocID="{5C424E9F-C553-4CCE-9D72-8217093E079E}" presName="hierChild3" presStyleCnt="0"/>
      <dgm:spPr/>
    </dgm:pt>
    <dgm:pt modelId="{C35C3DFD-B908-43BD-9799-9168FD928E8D}" type="pres">
      <dgm:prSet presAssocID="{895F4026-0172-4D6D-96E7-29F6BF398F2A}" presName="Name19" presStyleLbl="parChTrans1D3" presStyleIdx="1" presStyleCnt="4"/>
      <dgm:spPr/>
    </dgm:pt>
    <dgm:pt modelId="{6646CFA5-0681-49BC-A779-E800E6E034B9}" type="pres">
      <dgm:prSet presAssocID="{2469EC57-08A1-4A63-9105-8C51F4103C7E}" presName="Name21" presStyleCnt="0"/>
      <dgm:spPr/>
    </dgm:pt>
    <dgm:pt modelId="{521D7AEC-97FD-4995-B77E-87FA28B52A68}" type="pres">
      <dgm:prSet presAssocID="{2469EC57-08A1-4A63-9105-8C51F4103C7E}" presName="level2Shape" presStyleLbl="node3" presStyleIdx="1" presStyleCnt="4"/>
      <dgm:spPr/>
    </dgm:pt>
    <dgm:pt modelId="{86FB4928-646E-49F0-88C5-AF18B1150620}" type="pres">
      <dgm:prSet presAssocID="{2469EC57-08A1-4A63-9105-8C51F4103C7E}" presName="hierChild3" presStyleCnt="0"/>
      <dgm:spPr/>
    </dgm:pt>
    <dgm:pt modelId="{7CC5A08F-5156-41D3-BC81-8C73D8F2E4A7}" type="pres">
      <dgm:prSet presAssocID="{F5278437-3D70-43BE-B730-275437B1A1E9}" presName="Name19" presStyleLbl="parChTrans1D3" presStyleIdx="2" presStyleCnt="4"/>
      <dgm:spPr/>
    </dgm:pt>
    <dgm:pt modelId="{21272783-7394-4F74-A342-726B4EC581FA}" type="pres">
      <dgm:prSet presAssocID="{27B3BBB9-46A1-4065-931B-952EF6BBADF5}" presName="Name21" presStyleCnt="0"/>
      <dgm:spPr/>
    </dgm:pt>
    <dgm:pt modelId="{3102E727-7380-402B-96CA-B8D0B4CDE6DE}" type="pres">
      <dgm:prSet presAssocID="{27B3BBB9-46A1-4065-931B-952EF6BBADF5}" presName="level2Shape" presStyleLbl="node3" presStyleIdx="2" presStyleCnt="4"/>
      <dgm:spPr/>
    </dgm:pt>
    <dgm:pt modelId="{B005CE32-AD9C-4E01-B287-5F66BD18E00B}" type="pres">
      <dgm:prSet presAssocID="{27B3BBB9-46A1-4065-931B-952EF6BBADF5}" presName="hierChild3" presStyleCnt="0"/>
      <dgm:spPr/>
    </dgm:pt>
    <dgm:pt modelId="{617CDB15-2C21-412D-9FB7-88C9ED3E568D}" type="pres">
      <dgm:prSet presAssocID="{CE40E4B3-1972-4DC8-B9A2-76D28FB783B7}" presName="Name19" presStyleLbl="parChTrans1D3" presStyleIdx="3" presStyleCnt="4"/>
      <dgm:spPr/>
    </dgm:pt>
    <dgm:pt modelId="{97EFDF3B-7BCD-4078-A9D0-14FF05FC04EF}" type="pres">
      <dgm:prSet presAssocID="{EC6E7AD4-4A44-4D65-919D-5CE8AACF205F}" presName="Name21" presStyleCnt="0"/>
      <dgm:spPr/>
    </dgm:pt>
    <dgm:pt modelId="{925F3897-A8CF-4B38-83B6-9F7DA295FE1C}" type="pres">
      <dgm:prSet presAssocID="{EC6E7AD4-4A44-4D65-919D-5CE8AACF205F}" presName="level2Shape" presStyleLbl="node3" presStyleIdx="3" presStyleCnt="4"/>
      <dgm:spPr/>
    </dgm:pt>
    <dgm:pt modelId="{F2D619E9-62BF-40CF-B02E-06BAFD84A2E2}" type="pres">
      <dgm:prSet presAssocID="{EC6E7AD4-4A44-4D65-919D-5CE8AACF205F}" presName="hierChild3" presStyleCnt="0"/>
      <dgm:spPr/>
    </dgm:pt>
    <dgm:pt modelId="{E5F7425C-2FED-4BC0-8AE0-86091BC3E790}" type="pres">
      <dgm:prSet presAssocID="{C4084614-73A5-49F6-A383-53B3DF975907}" presName="bgShapesFlow" presStyleCnt="0"/>
      <dgm:spPr/>
    </dgm:pt>
  </dgm:ptLst>
  <dgm:cxnLst>
    <dgm:cxn modelId="{2F08D104-5E36-40FD-8B8B-C6EF1062E134}" srcId="{A826B8A6-73B3-4A67-8774-C89338434E00}" destId="{3A0EB895-279D-419E-B5F8-F30DD56BCD13}" srcOrd="0" destOrd="0" parTransId="{4106C2EA-7A68-46A7-8E4F-F5130082D9BD}" sibTransId="{0D4FD4E6-E23C-4641-9D1A-D62DEE5B6A00}"/>
    <dgm:cxn modelId="{D3468113-C8B6-4383-BB2D-63FCA23CCE84}" type="presOf" srcId="{27B3BBB9-46A1-4065-931B-952EF6BBADF5}" destId="{3102E727-7380-402B-96CA-B8D0B4CDE6DE}" srcOrd="0" destOrd="0" presId="urn:microsoft.com/office/officeart/2005/8/layout/hierarchy6"/>
    <dgm:cxn modelId="{7E6DCF43-D0C5-4E8B-93ED-229D32319037}" type="presOf" srcId="{895F4026-0172-4D6D-96E7-29F6BF398F2A}" destId="{C35C3DFD-B908-43BD-9799-9168FD928E8D}" srcOrd="0" destOrd="0" presId="urn:microsoft.com/office/officeart/2005/8/layout/hierarchy6"/>
    <dgm:cxn modelId="{E9F5CB66-256E-420E-BCFB-6CCF07AFFE53}" type="presOf" srcId="{F5278437-3D70-43BE-B730-275437B1A1E9}" destId="{7CC5A08F-5156-41D3-BC81-8C73D8F2E4A7}" srcOrd="0" destOrd="0" presId="urn:microsoft.com/office/officeart/2005/8/layout/hierarchy6"/>
    <dgm:cxn modelId="{4262036A-9468-420D-AB8E-E3FDDB2CC9CC}" type="presOf" srcId="{EC6E7AD4-4A44-4D65-919D-5CE8AACF205F}" destId="{925F3897-A8CF-4B38-83B6-9F7DA295FE1C}" srcOrd="0" destOrd="0" presId="urn:microsoft.com/office/officeart/2005/8/layout/hierarchy6"/>
    <dgm:cxn modelId="{9E99496B-64D1-4B33-874A-307509890E79}" type="presOf" srcId="{D7400E78-FEC0-4A7E-9B0B-B6CDF935F94C}" destId="{D4D80062-D6C6-4749-B4B6-02A05F6C9B98}" srcOrd="0" destOrd="0" presId="urn:microsoft.com/office/officeart/2005/8/layout/hierarchy6"/>
    <dgm:cxn modelId="{74DEBC71-8C40-42AE-AE1D-1879920AE422}" type="presOf" srcId="{5C424E9F-C553-4CCE-9D72-8217093E079E}" destId="{CDB20EBE-4164-4371-B805-CFBF861A61D2}" srcOrd="0" destOrd="0" presId="urn:microsoft.com/office/officeart/2005/8/layout/hierarchy6"/>
    <dgm:cxn modelId="{34F67753-933C-4303-A49A-BBC473498165}" srcId="{5C424E9F-C553-4CCE-9D72-8217093E079E}" destId="{2469EC57-08A1-4A63-9105-8C51F4103C7E}" srcOrd="0" destOrd="0" parTransId="{895F4026-0172-4D6D-96E7-29F6BF398F2A}" sibTransId="{E8A07427-27F3-4E2E-A2FA-795578F6428F}"/>
    <dgm:cxn modelId="{E6807D75-8FD1-4BAC-9471-EFD3AF468B04}" type="presOf" srcId="{32DFB2DE-55F5-4DFB-A527-66CD098EA3CC}" destId="{07911DB9-F87F-4CF4-9348-49A2541CB4C5}" srcOrd="0" destOrd="0" presId="urn:microsoft.com/office/officeart/2005/8/layout/hierarchy6"/>
    <dgm:cxn modelId="{6022C957-AD3E-41C1-AB54-FF6996852547}" srcId="{5C424E9F-C553-4CCE-9D72-8217093E079E}" destId="{EC6E7AD4-4A44-4D65-919D-5CE8AACF205F}" srcOrd="2" destOrd="0" parTransId="{CE40E4B3-1972-4DC8-B9A2-76D28FB783B7}" sibTransId="{F6ED5952-5835-4FAF-B52C-2490EA4B7F36}"/>
    <dgm:cxn modelId="{13E9995A-2841-48C4-A496-5BA63DF0D84C}" type="presOf" srcId="{CE40E4B3-1972-4DC8-B9A2-76D28FB783B7}" destId="{617CDB15-2C21-412D-9FB7-88C9ED3E568D}" srcOrd="0" destOrd="0" presId="urn:microsoft.com/office/officeart/2005/8/layout/hierarchy6"/>
    <dgm:cxn modelId="{FB49FA8C-676C-4694-8D45-316E5F2FBCAE}" type="presOf" srcId="{3A0EB895-279D-419E-B5F8-F30DD56BCD13}" destId="{D9A95D3B-1CC9-4BA1-A5A6-A19698303C44}" srcOrd="0" destOrd="0" presId="urn:microsoft.com/office/officeart/2005/8/layout/hierarchy6"/>
    <dgm:cxn modelId="{702D768D-D29F-4A07-99BB-B84544C72A83}" type="presOf" srcId="{25970C28-932F-4D0D-AD79-B2ED8C71B5EA}" destId="{35270376-932A-4AE3-8B44-ACD742CF0E21}" srcOrd="0" destOrd="0" presId="urn:microsoft.com/office/officeart/2005/8/layout/hierarchy6"/>
    <dgm:cxn modelId="{B8CAA6A8-4D88-428E-A9DF-EA7F0C3E5A52}" type="presOf" srcId="{C4084614-73A5-49F6-A383-53B3DF975907}" destId="{207A6AFA-E63F-4F7A-9436-77D5809BDE2C}" srcOrd="0" destOrd="0" presId="urn:microsoft.com/office/officeart/2005/8/layout/hierarchy6"/>
    <dgm:cxn modelId="{B3C033AD-41F7-4AE2-8284-8344776F6894}" srcId="{A826B8A6-73B3-4A67-8774-C89338434E00}" destId="{5C424E9F-C553-4CCE-9D72-8217093E079E}" srcOrd="2" destOrd="0" parTransId="{9A615ECC-E5A7-45CC-BF45-6740C6804F9F}" sibTransId="{46E52BA0-BCB9-43B9-9C34-C41C65110E6C}"/>
    <dgm:cxn modelId="{F57971CA-D4A4-4B1D-B2DA-CA626796CB82}" srcId="{A826B8A6-73B3-4A67-8774-C89338434E00}" destId="{D7400E78-FEC0-4A7E-9B0B-B6CDF935F94C}" srcOrd="1" destOrd="0" parTransId="{1136AA21-943E-45DF-A1F3-DE2AFE895A1F}" sibTransId="{0D81DE9F-67FF-4B07-AA1B-E4FB811CF729}"/>
    <dgm:cxn modelId="{719CF3CB-A79E-43FE-BAAA-540476FF7873}" type="presOf" srcId="{2469EC57-08A1-4A63-9105-8C51F4103C7E}" destId="{521D7AEC-97FD-4995-B77E-87FA28B52A68}" srcOrd="0" destOrd="0" presId="urn:microsoft.com/office/officeart/2005/8/layout/hierarchy6"/>
    <dgm:cxn modelId="{2A1CF8D2-A0EA-4490-AD2C-C46CD285BA2D}" type="presOf" srcId="{A826B8A6-73B3-4A67-8774-C89338434E00}" destId="{0B301455-BE2C-456D-A672-A539839C118B}" srcOrd="0" destOrd="0" presId="urn:microsoft.com/office/officeart/2005/8/layout/hierarchy6"/>
    <dgm:cxn modelId="{21F963D3-F7C0-4D2A-AB6B-BD12947F7092}" type="presOf" srcId="{4106C2EA-7A68-46A7-8E4F-F5130082D9BD}" destId="{02240C12-7346-4D0F-907B-B9D5F422DFDA}" srcOrd="0" destOrd="0" presId="urn:microsoft.com/office/officeart/2005/8/layout/hierarchy6"/>
    <dgm:cxn modelId="{5B581CD7-8986-428E-B39A-C11051F046D5}" srcId="{D7400E78-FEC0-4A7E-9B0B-B6CDF935F94C}" destId="{25970C28-932F-4D0D-AD79-B2ED8C71B5EA}" srcOrd="0" destOrd="0" parTransId="{32DFB2DE-55F5-4DFB-A527-66CD098EA3CC}" sibTransId="{460AB043-B68C-463F-AC25-19350A2C0CF0}"/>
    <dgm:cxn modelId="{CC1CF3EC-BAEC-4EF4-8C0F-9411971033D2}" type="presOf" srcId="{1136AA21-943E-45DF-A1F3-DE2AFE895A1F}" destId="{B8CD5182-C094-464E-95BD-79A3F9BA523E}" srcOrd="0" destOrd="0" presId="urn:microsoft.com/office/officeart/2005/8/layout/hierarchy6"/>
    <dgm:cxn modelId="{7ED25BED-C10B-48DC-BB93-C381705E9A2B}" type="presOf" srcId="{9A615ECC-E5A7-45CC-BF45-6740C6804F9F}" destId="{90DF4CA0-E1CD-4AB5-899C-B3105519E05A}" srcOrd="0" destOrd="0" presId="urn:microsoft.com/office/officeart/2005/8/layout/hierarchy6"/>
    <dgm:cxn modelId="{EE8DDBF6-8E6F-471C-B7FF-A0172FACBB21}" srcId="{5C424E9F-C553-4CCE-9D72-8217093E079E}" destId="{27B3BBB9-46A1-4065-931B-952EF6BBADF5}" srcOrd="1" destOrd="0" parTransId="{F5278437-3D70-43BE-B730-275437B1A1E9}" sibTransId="{D9628878-6E08-44F5-92C2-046644F4B9D9}"/>
    <dgm:cxn modelId="{EDBCB9FD-13FD-470D-8480-386FA0F385D3}" srcId="{C4084614-73A5-49F6-A383-53B3DF975907}" destId="{A826B8A6-73B3-4A67-8774-C89338434E00}" srcOrd="0" destOrd="0" parTransId="{90E53BA2-A3E8-4931-BE82-19602E816B74}" sibTransId="{FF77E3A4-5080-4829-8F7D-0669A2E2B039}"/>
    <dgm:cxn modelId="{9E4E6255-10A9-4655-8D60-3EE94DD8344F}" type="presParOf" srcId="{207A6AFA-E63F-4F7A-9436-77D5809BDE2C}" destId="{21CC4F28-11BE-4C9D-9BD2-9037A80ACA6D}" srcOrd="0" destOrd="0" presId="urn:microsoft.com/office/officeart/2005/8/layout/hierarchy6"/>
    <dgm:cxn modelId="{997C2508-DC0C-431C-87BD-4910AE6012B9}" type="presParOf" srcId="{21CC4F28-11BE-4C9D-9BD2-9037A80ACA6D}" destId="{875E2529-6786-4249-A8CA-53AD74E06436}" srcOrd="0" destOrd="0" presId="urn:microsoft.com/office/officeart/2005/8/layout/hierarchy6"/>
    <dgm:cxn modelId="{B0D4B4D9-004E-41D7-8140-BB9997C4C543}" type="presParOf" srcId="{875E2529-6786-4249-A8CA-53AD74E06436}" destId="{5CFF1924-AC9E-454D-BD0F-7389950B0EAF}" srcOrd="0" destOrd="0" presId="urn:microsoft.com/office/officeart/2005/8/layout/hierarchy6"/>
    <dgm:cxn modelId="{06638F71-8C8E-454E-8BFF-AF85E8FED4CC}" type="presParOf" srcId="{5CFF1924-AC9E-454D-BD0F-7389950B0EAF}" destId="{0B301455-BE2C-456D-A672-A539839C118B}" srcOrd="0" destOrd="0" presId="urn:microsoft.com/office/officeart/2005/8/layout/hierarchy6"/>
    <dgm:cxn modelId="{29D8C226-5E0B-427B-9BED-7FCCAC2BC81C}" type="presParOf" srcId="{5CFF1924-AC9E-454D-BD0F-7389950B0EAF}" destId="{BC43556D-4F24-4CAE-BCEE-9A795641391D}" srcOrd="1" destOrd="0" presId="urn:microsoft.com/office/officeart/2005/8/layout/hierarchy6"/>
    <dgm:cxn modelId="{ABB93AE3-A579-4620-B373-1C8C3898FFD5}" type="presParOf" srcId="{BC43556D-4F24-4CAE-BCEE-9A795641391D}" destId="{02240C12-7346-4D0F-907B-B9D5F422DFDA}" srcOrd="0" destOrd="0" presId="urn:microsoft.com/office/officeart/2005/8/layout/hierarchy6"/>
    <dgm:cxn modelId="{3DCB8BEA-EA94-430D-A9A3-23A13602F34E}" type="presParOf" srcId="{BC43556D-4F24-4CAE-BCEE-9A795641391D}" destId="{4AA293E0-6B13-4FBC-A13A-7473F66A34C6}" srcOrd="1" destOrd="0" presId="urn:microsoft.com/office/officeart/2005/8/layout/hierarchy6"/>
    <dgm:cxn modelId="{CDE8F1A6-630C-41C7-AB61-FF374E1C6646}" type="presParOf" srcId="{4AA293E0-6B13-4FBC-A13A-7473F66A34C6}" destId="{D9A95D3B-1CC9-4BA1-A5A6-A19698303C44}" srcOrd="0" destOrd="0" presId="urn:microsoft.com/office/officeart/2005/8/layout/hierarchy6"/>
    <dgm:cxn modelId="{BF789CEE-919C-44E6-950F-6DABDE5D8F05}" type="presParOf" srcId="{4AA293E0-6B13-4FBC-A13A-7473F66A34C6}" destId="{2684440F-1373-4C97-9CA3-656D28B43467}" srcOrd="1" destOrd="0" presId="urn:microsoft.com/office/officeart/2005/8/layout/hierarchy6"/>
    <dgm:cxn modelId="{987D035A-6B4B-4B38-853C-4BD860819104}" type="presParOf" srcId="{BC43556D-4F24-4CAE-BCEE-9A795641391D}" destId="{B8CD5182-C094-464E-95BD-79A3F9BA523E}" srcOrd="2" destOrd="0" presId="urn:microsoft.com/office/officeart/2005/8/layout/hierarchy6"/>
    <dgm:cxn modelId="{031058AF-EECC-43B9-80E5-9CE1E82ED8F7}" type="presParOf" srcId="{BC43556D-4F24-4CAE-BCEE-9A795641391D}" destId="{BF5B1C8B-A2B7-44CC-B7A6-F0884BD4711C}" srcOrd="3" destOrd="0" presId="urn:microsoft.com/office/officeart/2005/8/layout/hierarchy6"/>
    <dgm:cxn modelId="{3380D52B-4CFE-4346-B438-DDF2611328C8}" type="presParOf" srcId="{BF5B1C8B-A2B7-44CC-B7A6-F0884BD4711C}" destId="{D4D80062-D6C6-4749-B4B6-02A05F6C9B98}" srcOrd="0" destOrd="0" presId="urn:microsoft.com/office/officeart/2005/8/layout/hierarchy6"/>
    <dgm:cxn modelId="{BA09D5FB-EC25-4A6A-B779-3F912C9C03A9}" type="presParOf" srcId="{BF5B1C8B-A2B7-44CC-B7A6-F0884BD4711C}" destId="{254C1CD5-EBC5-4BE5-B57D-B798BA5DF5DB}" srcOrd="1" destOrd="0" presId="urn:microsoft.com/office/officeart/2005/8/layout/hierarchy6"/>
    <dgm:cxn modelId="{F4362E68-2D89-46C9-BA8F-55DE9CC214FF}" type="presParOf" srcId="{254C1CD5-EBC5-4BE5-B57D-B798BA5DF5DB}" destId="{07911DB9-F87F-4CF4-9348-49A2541CB4C5}" srcOrd="0" destOrd="0" presId="urn:microsoft.com/office/officeart/2005/8/layout/hierarchy6"/>
    <dgm:cxn modelId="{4BFAC852-DA39-4015-9C35-2C9537E88571}" type="presParOf" srcId="{254C1CD5-EBC5-4BE5-B57D-B798BA5DF5DB}" destId="{242F34CB-FD96-48EA-B553-2DFF01780965}" srcOrd="1" destOrd="0" presId="urn:microsoft.com/office/officeart/2005/8/layout/hierarchy6"/>
    <dgm:cxn modelId="{D1ECA945-9B9F-4CB3-AF56-34ADEC5445C4}" type="presParOf" srcId="{242F34CB-FD96-48EA-B553-2DFF01780965}" destId="{35270376-932A-4AE3-8B44-ACD742CF0E21}" srcOrd="0" destOrd="0" presId="urn:microsoft.com/office/officeart/2005/8/layout/hierarchy6"/>
    <dgm:cxn modelId="{66E7A48D-6927-4467-B46E-F1F09F57F790}" type="presParOf" srcId="{242F34CB-FD96-48EA-B553-2DFF01780965}" destId="{A482AA5B-5A91-4C64-BA9D-99FFF63D8508}" srcOrd="1" destOrd="0" presId="urn:microsoft.com/office/officeart/2005/8/layout/hierarchy6"/>
    <dgm:cxn modelId="{4591011A-8EDA-4317-956F-B7800DB98CD6}" type="presParOf" srcId="{BC43556D-4F24-4CAE-BCEE-9A795641391D}" destId="{90DF4CA0-E1CD-4AB5-899C-B3105519E05A}" srcOrd="4" destOrd="0" presId="urn:microsoft.com/office/officeart/2005/8/layout/hierarchy6"/>
    <dgm:cxn modelId="{92929643-C91B-4393-938D-CB9A7EADD40A}" type="presParOf" srcId="{BC43556D-4F24-4CAE-BCEE-9A795641391D}" destId="{8DE12AFB-33BE-4C39-BBA0-A98DEB31ED58}" srcOrd="5" destOrd="0" presId="urn:microsoft.com/office/officeart/2005/8/layout/hierarchy6"/>
    <dgm:cxn modelId="{B6294A66-AAA3-4731-9DBA-7E23A3497954}" type="presParOf" srcId="{8DE12AFB-33BE-4C39-BBA0-A98DEB31ED58}" destId="{CDB20EBE-4164-4371-B805-CFBF861A61D2}" srcOrd="0" destOrd="0" presId="urn:microsoft.com/office/officeart/2005/8/layout/hierarchy6"/>
    <dgm:cxn modelId="{9F463A46-D606-4B49-9683-9DC91EDBA14F}" type="presParOf" srcId="{8DE12AFB-33BE-4C39-BBA0-A98DEB31ED58}" destId="{A07E0A49-36BC-4F0F-A608-B2F87941CCA9}" srcOrd="1" destOrd="0" presId="urn:microsoft.com/office/officeart/2005/8/layout/hierarchy6"/>
    <dgm:cxn modelId="{FF9DA0B2-B6D7-495C-A47C-6F1668AC1B29}" type="presParOf" srcId="{A07E0A49-36BC-4F0F-A608-B2F87941CCA9}" destId="{C35C3DFD-B908-43BD-9799-9168FD928E8D}" srcOrd="0" destOrd="0" presId="urn:microsoft.com/office/officeart/2005/8/layout/hierarchy6"/>
    <dgm:cxn modelId="{38F4D413-BAEC-4CA7-A1ED-55B4A4CE12F3}" type="presParOf" srcId="{A07E0A49-36BC-4F0F-A608-B2F87941CCA9}" destId="{6646CFA5-0681-49BC-A779-E800E6E034B9}" srcOrd="1" destOrd="0" presId="urn:microsoft.com/office/officeart/2005/8/layout/hierarchy6"/>
    <dgm:cxn modelId="{CC292A0A-9966-4DA3-BB77-89C3068001E0}" type="presParOf" srcId="{6646CFA5-0681-49BC-A779-E800E6E034B9}" destId="{521D7AEC-97FD-4995-B77E-87FA28B52A68}" srcOrd="0" destOrd="0" presId="urn:microsoft.com/office/officeart/2005/8/layout/hierarchy6"/>
    <dgm:cxn modelId="{75A9D5F8-B865-4CA1-A86E-A18B3588495E}" type="presParOf" srcId="{6646CFA5-0681-49BC-A779-E800E6E034B9}" destId="{86FB4928-646E-49F0-88C5-AF18B1150620}" srcOrd="1" destOrd="0" presId="urn:microsoft.com/office/officeart/2005/8/layout/hierarchy6"/>
    <dgm:cxn modelId="{0A50EB9F-123F-42FC-BD2D-11F2B2D8E820}" type="presParOf" srcId="{A07E0A49-36BC-4F0F-A608-B2F87941CCA9}" destId="{7CC5A08F-5156-41D3-BC81-8C73D8F2E4A7}" srcOrd="2" destOrd="0" presId="urn:microsoft.com/office/officeart/2005/8/layout/hierarchy6"/>
    <dgm:cxn modelId="{D2065CC6-A46D-4B5C-BAF4-46DDAFE00301}" type="presParOf" srcId="{A07E0A49-36BC-4F0F-A608-B2F87941CCA9}" destId="{21272783-7394-4F74-A342-726B4EC581FA}" srcOrd="3" destOrd="0" presId="urn:microsoft.com/office/officeart/2005/8/layout/hierarchy6"/>
    <dgm:cxn modelId="{476D78D5-B3A9-4B1A-9503-9BD36FE1FB1D}" type="presParOf" srcId="{21272783-7394-4F74-A342-726B4EC581FA}" destId="{3102E727-7380-402B-96CA-B8D0B4CDE6DE}" srcOrd="0" destOrd="0" presId="urn:microsoft.com/office/officeart/2005/8/layout/hierarchy6"/>
    <dgm:cxn modelId="{81129C08-5E45-41C1-BB22-E0337AF4B4BB}" type="presParOf" srcId="{21272783-7394-4F74-A342-726B4EC581FA}" destId="{B005CE32-AD9C-4E01-B287-5F66BD18E00B}" srcOrd="1" destOrd="0" presId="urn:microsoft.com/office/officeart/2005/8/layout/hierarchy6"/>
    <dgm:cxn modelId="{47F50AEF-CECB-40E1-BD56-82CFA9D5CEE6}" type="presParOf" srcId="{A07E0A49-36BC-4F0F-A608-B2F87941CCA9}" destId="{617CDB15-2C21-412D-9FB7-88C9ED3E568D}" srcOrd="4" destOrd="0" presId="urn:microsoft.com/office/officeart/2005/8/layout/hierarchy6"/>
    <dgm:cxn modelId="{DC227C48-6332-463A-9511-245410BB5685}" type="presParOf" srcId="{A07E0A49-36BC-4F0F-A608-B2F87941CCA9}" destId="{97EFDF3B-7BCD-4078-A9D0-14FF05FC04EF}" srcOrd="5" destOrd="0" presId="urn:microsoft.com/office/officeart/2005/8/layout/hierarchy6"/>
    <dgm:cxn modelId="{484EC410-89BD-404B-81E1-D4982ED7A417}" type="presParOf" srcId="{97EFDF3B-7BCD-4078-A9D0-14FF05FC04EF}" destId="{925F3897-A8CF-4B38-83B6-9F7DA295FE1C}" srcOrd="0" destOrd="0" presId="urn:microsoft.com/office/officeart/2005/8/layout/hierarchy6"/>
    <dgm:cxn modelId="{6FD17698-08CD-4347-B4EE-64CFF93BD0EC}" type="presParOf" srcId="{97EFDF3B-7BCD-4078-A9D0-14FF05FC04EF}" destId="{F2D619E9-62BF-40CF-B02E-06BAFD84A2E2}" srcOrd="1" destOrd="0" presId="urn:microsoft.com/office/officeart/2005/8/layout/hierarchy6"/>
    <dgm:cxn modelId="{18AC2DC4-D759-45F2-B49D-7E39780DAC3C}" type="presParOf" srcId="{207A6AFA-E63F-4F7A-9436-77D5809BDE2C}" destId="{E5F7425C-2FED-4BC0-8AE0-86091BC3E790}"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01455-BE2C-456D-A672-A539839C118B}">
      <dsp:nvSpPr>
        <dsp:cNvPr id="0" name=""/>
        <dsp:cNvSpPr/>
      </dsp:nvSpPr>
      <dsp:spPr>
        <a:xfrm>
          <a:off x="2017704" y="771978"/>
          <a:ext cx="2596672" cy="901209"/>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1" kern="1200" dirty="0"/>
            <a:t>Sinyal Kontrol Yöntemleri</a:t>
          </a:r>
          <a:endParaRPr lang="de-AT" sz="1700" b="1" kern="1200" dirty="0"/>
        </a:p>
      </dsp:txBody>
      <dsp:txXfrm>
        <a:off x="2044100" y="798374"/>
        <a:ext cx="2543880" cy="848417"/>
      </dsp:txXfrm>
    </dsp:sp>
    <dsp:sp modelId="{02240C12-7346-4D0F-907B-B9D5F422DFDA}">
      <dsp:nvSpPr>
        <dsp:cNvPr id="0" name=""/>
        <dsp:cNvSpPr/>
      </dsp:nvSpPr>
      <dsp:spPr>
        <a:xfrm>
          <a:off x="680003" y="1673187"/>
          <a:ext cx="2636037" cy="360483"/>
        </a:xfrm>
        <a:custGeom>
          <a:avLst/>
          <a:gdLst/>
          <a:ahLst/>
          <a:cxnLst/>
          <a:rect l="0" t="0" r="0" b="0"/>
          <a:pathLst>
            <a:path>
              <a:moveTo>
                <a:pt x="2636037" y="0"/>
              </a:moveTo>
              <a:lnTo>
                <a:pt x="2636037" y="180241"/>
              </a:lnTo>
              <a:lnTo>
                <a:pt x="0" y="180241"/>
              </a:lnTo>
              <a:lnTo>
                <a:pt x="0" y="360483"/>
              </a:lnTo>
            </a:path>
          </a:pathLst>
        </a:custGeom>
        <a:noFill/>
        <a:ln w="12700" cap="flat" cmpd="sng" algn="ctr">
          <a:solidFill>
            <a:srgbClr val="54565A"/>
          </a:solidFill>
          <a:prstDash val="solid"/>
          <a:miter lim="800000"/>
        </a:ln>
        <a:effectLst/>
      </dsp:spPr>
      <dsp:style>
        <a:lnRef idx="2">
          <a:scrgbClr r="0" g="0" b="0"/>
        </a:lnRef>
        <a:fillRef idx="0">
          <a:scrgbClr r="0" g="0" b="0"/>
        </a:fillRef>
        <a:effectRef idx="0">
          <a:scrgbClr r="0" g="0" b="0"/>
        </a:effectRef>
        <a:fontRef idx="minor"/>
      </dsp:style>
    </dsp:sp>
    <dsp:sp modelId="{D9A95D3B-1CC9-4BA1-A5A6-A19698303C44}">
      <dsp:nvSpPr>
        <dsp:cNvPr id="0" name=""/>
        <dsp:cNvSpPr/>
      </dsp:nvSpPr>
      <dsp:spPr>
        <a:xfrm>
          <a:off x="4096" y="2033671"/>
          <a:ext cx="1351814" cy="901209"/>
        </a:xfrm>
        <a:prstGeom prst="roundRect">
          <a:avLst>
            <a:gd name="adj" fmla="val 10000"/>
          </a:avLst>
        </a:prstGeom>
        <a:solidFill>
          <a:srgbClr val="54565A"/>
        </a:solidFill>
        <a:ln w="19050" cap="flat" cmpd="sng" algn="ctr">
          <a:solidFill>
            <a:srgbClr val="54565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1" strike="noStrike" kern="1200" dirty="0"/>
            <a:t>Sabit Zamanlı Kontrol</a:t>
          </a:r>
          <a:endParaRPr lang="de-AT" sz="1700" b="1" strike="noStrike" kern="1200" dirty="0"/>
        </a:p>
      </dsp:txBody>
      <dsp:txXfrm>
        <a:off x="30492" y="2060067"/>
        <a:ext cx="1299022" cy="848417"/>
      </dsp:txXfrm>
    </dsp:sp>
    <dsp:sp modelId="{B8CD5182-C094-464E-95BD-79A3F9BA523E}">
      <dsp:nvSpPr>
        <dsp:cNvPr id="0" name=""/>
        <dsp:cNvSpPr/>
      </dsp:nvSpPr>
      <dsp:spPr>
        <a:xfrm>
          <a:off x="2437361" y="1673187"/>
          <a:ext cx="878679" cy="360483"/>
        </a:xfrm>
        <a:custGeom>
          <a:avLst/>
          <a:gdLst/>
          <a:ahLst/>
          <a:cxnLst/>
          <a:rect l="0" t="0" r="0" b="0"/>
          <a:pathLst>
            <a:path>
              <a:moveTo>
                <a:pt x="878679" y="0"/>
              </a:moveTo>
              <a:lnTo>
                <a:pt x="878679" y="180241"/>
              </a:lnTo>
              <a:lnTo>
                <a:pt x="0" y="180241"/>
              </a:lnTo>
              <a:lnTo>
                <a:pt x="0" y="360483"/>
              </a:lnTo>
            </a:path>
          </a:pathLst>
        </a:custGeom>
        <a:noFill/>
        <a:ln w="12700" cap="flat" cmpd="sng" algn="ctr">
          <a:solidFill>
            <a:srgbClr val="54565A"/>
          </a:solidFill>
          <a:prstDash val="solid"/>
          <a:miter lim="800000"/>
        </a:ln>
        <a:effectLst/>
      </dsp:spPr>
      <dsp:style>
        <a:lnRef idx="2">
          <a:scrgbClr r="0" g="0" b="0"/>
        </a:lnRef>
        <a:fillRef idx="0">
          <a:scrgbClr r="0" g="0" b="0"/>
        </a:fillRef>
        <a:effectRef idx="0">
          <a:scrgbClr r="0" g="0" b="0"/>
        </a:effectRef>
        <a:fontRef idx="minor"/>
      </dsp:style>
    </dsp:sp>
    <dsp:sp modelId="{D4D80062-D6C6-4749-B4B6-02A05F6C9B98}">
      <dsp:nvSpPr>
        <dsp:cNvPr id="0" name=""/>
        <dsp:cNvSpPr/>
      </dsp:nvSpPr>
      <dsp:spPr>
        <a:xfrm>
          <a:off x="1761454" y="2033671"/>
          <a:ext cx="1351814" cy="901209"/>
        </a:xfrm>
        <a:prstGeom prst="roundRect">
          <a:avLst>
            <a:gd name="adj" fmla="val 10000"/>
          </a:avLst>
        </a:prstGeom>
        <a:solidFill>
          <a:srgbClr val="54565A"/>
        </a:solidFill>
        <a:ln w="19050" cap="flat" cmpd="sng" algn="ctr">
          <a:solidFill>
            <a:srgbClr val="54565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1" kern="1200" dirty="0"/>
            <a:t>Zamana Bağlı Kontrol</a:t>
          </a:r>
          <a:endParaRPr lang="de-AT" sz="1700" b="1" kern="1200" dirty="0"/>
        </a:p>
      </dsp:txBody>
      <dsp:txXfrm>
        <a:off x="1787850" y="2060067"/>
        <a:ext cx="1299022" cy="848417"/>
      </dsp:txXfrm>
    </dsp:sp>
    <dsp:sp modelId="{07911DB9-F87F-4CF4-9348-49A2541CB4C5}">
      <dsp:nvSpPr>
        <dsp:cNvPr id="0" name=""/>
        <dsp:cNvSpPr/>
      </dsp:nvSpPr>
      <dsp:spPr>
        <a:xfrm>
          <a:off x="2391641" y="2934880"/>
          <a:ext cx="91440" cy="360483"/>
        </a:xfrm>
        <a:custGeom>
          <a:avLst/>
          <a:gdLst/>
          <a:ahLst/>
          <a:cxnLst/>
          <a:rect l="0" t="0" r="0" b="0"/>
          <a:pathLst>
            <a:path>
              <a:moveTo>
                <a:pt x="45720" y="0"/>
              </a:moveTo>
              <a:lnTo>
                <a:pt x="45720" y="36048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270376-932A-4AE3-8B44-ACD742CF0E21}">
      <dsp:nvSpPr>
        <dsp:cNvPr id="0" name=""/>
        <dsp:cNvSpPr/>
      </dsp:nvSpPr>
      <dsp:spPr>
        <a:xfrm>
          <a:off x="1761454" y="3295364"/>
          <a:ext cx="1351814" cy="90120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1" kern="1200" dirty="0"/>
            <a:t>Zamana Bağlı Plan Seçimi </a:t>
          </a:r>
          <a:endParaRPr lang="de-AT" sz="1700" b="1" kern="1200" dirty="0"/>
        </a:p>
      </dsp:txBody>
      <dsp:txXfrm>
        <a:off x="1787850" y="3321760"/>
        <a:ext cx="1299022" cy="848417"/>
      </dsp:txXfrm>
    </dsp:sp>
    <dsp:sp modelId="{90DF4CA0-E1CD-4AB5-899C-B3105519E05A}">
      <dsp:nvSpPr>
        <dsp:cNvPr id="0" name=""/>
        <dsp:cNvSpPr/>
      </dsp:nvSpPr>
      <dsp:spPr>
        <a:xfrm>
          <a:off x="3316040" y="1673187"/>
          <a:ext cx="2636037" cy="360483"/>
        </a:xfrm>
        <a:custGeom>
          <a:avLst/>
          <a:gdLst/>
          <a:ahLst/>
          <a:cxnLst/>
          <a:rect l="0" t="0" r="0" b="0"/>
          <a:pathLst>
            <a:path>
              <a:moveTo>
                <a:pt x="0" y="0"/>
              </a:moveTo>
              <a:lnTo>
                <a:pt x="0" y="180241"/>
              </a:lnTo>
              <a:lnTo>
                <a:pt x="2636037" y="180241"/>
              </a:lnTo>
              <a:lnTo>
                <a:pt x="2636037" y="360483"/>
              </a:lnTo>
            </a:path>
          </a:pathLst>
        </a:custGeom>
        <a:noFill/>
        <a:ln w="12700" cap="flat" cmpd="sng" algn="ctr">
          <a:solidFill>
            <a:srgbClr val="54565A"/>
          </a:solidFill>
          <a:prstDash val="solid"/>
          <a:miter lim="800000"/>
        </a:ln>
        <a:effectLst/>
      </dsp:spPr>
      <dsp:style>
        <a:lnRef idx="2">
          <a:scrgbClr r="0" g="0" b="0"/>
        </a:lnRef>
        <a:fillRef idx="0">
          <a:scrgbClr r="0" g="0" b="0"/>
        </a:fillRef>
        <a:effectRef idx="0">
          <a:scrgbClr r="0" g="0" b="0"/>
        </a:effectRef>
        <a:fontRef idx="minor"/>
      </dsp:style>
    </dsp:sp>
    <dsp:sp modelId="{CDB20EBE-4164-4371-B805-CFBF861A61D2}">
      <dsp:nvSpPr>
        <dsp:cNvPr id="0" name=""/>
        <dsp:cNvSpPr/>
      </dsp:nvSpPr>
      <dsp:spPr>
        <a:xfrm>
          <a:off x="5276171" y="2033671"/>
          <a:ext cx="1351814" cy="901209"/>
        </a:xfrm>
        <a:prstGeom prst="roundRect">
          <a:avLst>
            <a:gd name="adj" fmla="val 10000"/>
          </a:avLst>
        </a:prstGeom>
        <a:solidFill>
          <a:srgbClr val="54565A"/>
        </a:solidFill>
        <a:ln w="19050" cap="flat" cmpd="sng" algn="ctr">
          <a:solidFill>
            <a:srgbClr val="54565A"/>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1" kern="1200" dirty="0"/>
            <a:t>Trafiğe Durumuna Bağlı Kontrol</a:t>
          </a:r>
          <a:endParaRPr lang="de-AT" sz="1700" b="1" kern="1200" dirty="0"/>
        </a:p>
      </dsp:txBody>
      <dsp:txXfrm>
        <a:off x="5302567" y="2060067"/>
        <a:ext cx="1299022" cy="848417"/>
      </dsp:txXfrm>
    </dsp:sp>
    <dsp:sp modelId="{C35C3DFD-B908-43BD-9799-9168FD928E8D}">
      <dsp:nvSpPr>
        <dsp:cNvPr id="0" name=""/>
        <dsp:cNvSpPr/>
      </dsp:nvSpPr>
      <dsp:spPr>
        <a:xfrm>
          <a:off x="4194720" y="2934880"/>
          <a:ext cx="1757358" cy="360483"/>
        </a:xfrm>
        <a:custGeom>
          <a:avLst/>
          <a:gdLst/>
          <a:ahLst/>
          <a:cxnLst/>
          <a:rect l="0" t="0" r="0" b="0"/>
          <a:pathLst>
            <a:path>
              <a:moveTo>
                <a:pt x="1757358" y="0"/>
              </a:moveTo>
              <a:lnTo>
                <a:pt x="1757358" y="180241"/>
              </a:lnTo>
              <a:lnTo>
                <a:pt x="0" y="180241"/>
              </a:lnTo>
              <a:lnTo>
                <a:pt x="0" y="36048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1D7AEC-97FD-4995-B77E-87FA28B52A68}">
      <dsp:nvSpPr>
        <dsp:cNvPr id="0" name=""/>
        <dsp:cNvSpPr/>
      </dsp:nvSpPr>
      <dsp:spPr>
        <a:xfrm>
          <a:off x="3518812" y="3295364"/>
          <a:ext cx="1351814" cy="90120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1" kern="1200" dirty="0"/>
            <a:t>Trafik Uyarmalı Kontrol</a:t>
          </a:r>
          <a:endParaRPr lang="de-AT" sz="1700" b="1" kern="1200" dirty="0"/>
        </a:p>
      </dsp:txBody>
      <dsp:txXfrm>
        <a:off x="3545208" y="3321760"/>
        <a:ext cx="1299022" cy="848417"/>
      </dsp:txXfrm>
    </dsp:sp>
    <dsp:sp modelId="{7CC5A08F-5156-41D3-BC81-8C73D8F2E4A7}">
      <dsp:nvSpPr>
        <dsp:cNvPr id="0" name=""/>
        <dsp:cNvSpPr/>
      </dsp:nvSpPr>
      <dsp:spPr>
        <a:xfrm>
          <a:off x="5906358" y="2934880"/>
          <a:ext cx="91440" cy="360483"/>
        </a:xfrm>
        <a:custGeom>
          <a:avLst/>
          <a:gdLst/>
          <a:ahLst/>
          <a:cxnLst/>
          <a:rect l="0" t="0" r="0" b="0"/>
          <a:pathLst>
            <a:path>
              <a:moveTo>
                <a:pt x="45720" y="0"/>
              </a:moveTo>
              <a:lnTo>
                <a:pt x="45720" y="36048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2E727-7380-402B-96CA-B8D0B4CDE6DE}">
      <dsp:nvSpPr>
        <dsp:cNvPr id="0" name=""/>
        <dsp:cNvSpPr/>
      </dsp:nvSpPr>
      <dsp:spPr>
        <a:xfrm>
          <a:off x="5276171" y="3295364"/>
          <a:ext cx="1351814" cy="90120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1" kern="1200" dirty="0"/>
            <a:t>Trafiğe Bağlı Plan Seçimi </a:t>
          </a:r>
          <a:endParaRPr lang="de-AT" sz="1700" b="1" kern="1200" dirty="0"/>
        </a:p>
      </dsp:txBody>
      <dsp:txXfrm>
        <a:off x="5302567" y="3321760"/>
        <a:ext cx="1299022" cy="848417"/>
      </dsp:txXfrm>
    </dsp:sp>
    <dsp:sp modelId="{617CDB15-2C21-412D-9FB7-88C9ED3E568D}">
      <dsp:nvSpPr>
        <dsp:cNvPr id="0" name=""/>
        <dsp:cNvSpPr/>
      </dsp:nvSpPr>
      <dsp:spPr>
        <a:xfrm>
          <a:off x="5952078" y="2934880"/>
          <a:ext cx="1757358" cy="360483"/>
        </a:xfrm>
        <a:custGeom>
          <a:avLst/>
          <a:gdLst/>
          <a:ahLst/>
          <a:cxnLst/>
          <a:rect l="0" t="0" r="0" b="0"/>
          <a:pathLst>
            <a:path>
              <a:moveTo>
                <a:pt x="0" y="0"/>
              </a:moveTo>
              <a:lnTo>
                <a:pt x="0" y="180241"/>
              </a:lnTo>
              <a:lnTo>
                <a:pt x="1757358" y="180241"/>
              </a:lnTo>
              <a:lnTo>
                <a:pt x="1757358" y="36048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5F3897-A8CF-4B38-83B6-9F7DA295FE1C}">
      <dsp:nvSpPr>
        <dsp:cNvPr id="0" name=""/>
        <dsp:cNvSpPr/>
      </dsp:nvSpPr>
      <dsp:spPr>
        <a:xfrm>
          <a:off x="7033529" y="3295364"/>
          <a:ext cx="1351814" cy="90120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tr-TR" sz="1700" b="1" kern="1200" dirty="0" err="1"/>
            <a:t>Adaptif</a:t>
          </a:r>
          <a:r>
            <a:rPr lang="tr-TR" sz="1700" b="1" kern="1200" dirty="0"/>
            <a:t> Trafik Kontrolü </a:t>
          </a:r>
          <a:endParaRPr lang="de-AT" sz="1700" b="1" kern="1200" dirty="0"/>
        </a:p>
      </dsp:txBody>
      <dsp:txXfrm>
        <a:off x="7059925" y="3321760"/>
        <a:ext cx="1299022" cy="8484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98496-7189-409F-95A3-89972A377C6F}" type="datetimeFigureOut">
              <a:rPr lang="tr-TR" smtClean="0"/>
              <a:t>2.12.2020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B71E5-B23D-4E21-8D81-E7B85C01676B}" type="slidenum">
              <a:rPr lang="tr-TR" smtClean="0"/>
              <a:t>‹#›</a:t>
            </a:fld>
            <a:endParaRPr lang="tr-TR"/>
          </a:p>
        </p:txBody>
      </p:sp>
    </p:spTree>
    <p:extLst>
      <p:ext uri="{BB962C8B-B14F-4D97-AF65-F5344CB8AC3E}">
        <p14:creationId xmlns:p14="http://schemas.microsoft.com/office/powerpoint/2010/main" val="228552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Yapılan çalışma sonucunda İstanbulluların ihtiyaç ve rahatsızlıklarına genel hatlarıyla ulaşılmıştır. Öne çıkan sonuçlar bu bölümde detaylandırılmaktadır. Veri setinin tamamına oluşturulan analiz dosyası üzerinden erişilebilmektedir.</a:t>
            </a:r>
          </a:p>
          <a:p>
            <a:r>
              <a:rPr lang="tr-TR" sz="1200" kern="1200" dirty="0">
                <a:solidFill>
                  <a:schemeClr val="tx1"/>
                </a:solidFill>
                <a:effectLst/>
                <a:latin typeface="+mn-lt"/>
                <a:ea typeface="+mn-ea"/>
                <a:cs typeface="+mn-cs"/>
              </a:rPr>
              <a:t>Çalışma kapsamında görüşülen 375 kişi toplamda 346 adet farklı rahatsızlık dile getirmiştir. Aşağıdaki grafikte en sık tekrar edilen 15 rahatsızlık yer almaktadır. </a:t>
            </a:r>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15</a:t>
            </a:fld>
            <a:endParaRPr lang="tr-TR"/>
          </a:p>
        </p:txBody>
      </p:sp>
    </p:spTree>
    <p:extLst>
      <p:ext uri="{BB962C8B-B14F-4D97-AF65-F5344CB8AC3E}">
        <p14:creationId xmlns:p14="http://schemas.microsoft.com/office/powerpoint/2010/main" val="2483461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Sinyalizasyon Kurulum Kriterleri [</a:t>
            </a:r>
            <a:r>
              <a:rPr lang="tr-TR" sz="1200" b="1" kern="1200" dirty="0" err="1">
                <a:solidFill>
                  <a:schemeClr val="tx1"/>
                </a:solidFill>
                <a:effectLst/>
                <a:latin typeface="+mn-lt"/>
                <a:ea typeface="+mn-ea"/>
                <a:cs typeface="+mn-cs"/>
              </a:rPr>
              <a:t>Rilsa</a:t>
            </a:r>
            <a:r>
              <a:rPr lang="tr-TR" sz="1200" b="1" kern="1200" dirty="0">
                <a:solidFill>
                  <a:schemeClr val="tx1"/>
                </a:solidFill>
                <a:effectLst/>
                <a:latin typeface="+mn-lt"/>
                <a:ea typeface="+mn-ea"/>
                <a:cs typeface="+mn-cs"/>
              </a:rPr>
              <a:t>]:</a:t>
            </a:r>
          </a:p>
          <a:p>
            <a:pPr lvl="0"/>
            <a:r>
              <a:rPr lang="tr-TR" sz="1200" kern="1200" dirty="0">
                <a:solidFill>
                  <a:schemeClr val="tx1"/>
                </a:solidFill>
                <a:effectLst/>
                <a:latin typeface="+mn-lt"/>
                <a:ea typeface="+mn-ea"/>
                <a:cs typeface="+mn-cs"/>
              </a:rPr>
              <a:t>Kaza sayısı ve seviyesi,</a:t>
            </a:r>
          </a:p>
          <a:p>
            <a:pPr lvl="0"/>
            <a:r>
              <a:rPr lang="tr-TR" sz="1200" kern="1200" dirty="0">
                <a:solidFill>
                  <a:schemeClr val="tx1"/>
                </a:solidFill>
                <a:effectLst/>
                <a:latin typeface="+mn-lt"/>
                <a:ea typeface="+mn-ea"/>
                <a:cs typeface="+mn-cs"/>
              </a:rPr>
              <a:t>Kavşaklara girişteki görüş mesafesi,</a:t>
            </a:r>
          </a:p>
          <a:p>
            <a:pPr lvl="0"/>
            <a:r>
              <a:rPr lang="tr-TR" sz="1200" kern="1200" dirty="0">
                <a:solidFill>
                  <a:schemeClr val="tx1"/>
                </a:solidFill>
                <a:effectLst/>
                <a:latin typeface="+mn-lt"/>
                <a:ea typeface="+mn-ea"/>
                <a:cs typeface="+mn-cs"/>
              </a:rPr>
              <a:t>Yaya ve bisiklet sürücülerinin güvenlikleri,</a:t>
            </a:r>
          </a:p>
          <a:p>
            <a:pPr lvl="0"/>
            <a:r>
              <a:rPr lang="tr-TR" sz="1200" kern="1200" dirty="0">
                <a:solidFill>
                  <a:schemeClr val="tx1"/>
                </a:solidFill>
                <a:effectLst/>
                <a:latin typeface="+mn-lt"/>
                <a:ea typeface="+mn-ea"/>
                <a:cs typeface="+mn-cs"/>
              </a:rPr>
              <a:t>Ana ve tali yoldaki motorlu taşıt trafiğinin yoğunluğu,</a:t>
            </a:r>
          </a:p>
          <a:p>
            <a:pPr lvl="0"/>
            <a:r>
              <a:rPr lang="tr-TR" sz="1200" kern="1200" dirty="0">
                <a:solidFill>
                  <a:schemeClr val="tx1"/>
                </a:solidFill>
                <a:effectLst/>
                <a:latin typeface="+mn-lt"/>
                <a:ea typeface="+mn-ea"/>
                <a:cs typeface="+mn-cs"/>
              </a:rPr>
              <a:t>Toplu taşıma araçlarının yönlendirilmesi,</a:t>
            </a:r>
          </a:p>
          <a:p>
            <a:pPr lvl="0"/>
            <a:r>
              <a:rPr lang="tr-TR" sz="1200" kern="1200" dirty="0">
                <a:solidFill>
                  <a:schemeClr val="tx1"/>
                </a:solidFill>
                <a:effectLst/>
                <a:latin typeface="+mn-lt"/>
                <a:ea typeface="+mn-ea"/>
                <a:cs typeface="+mn-cs"/>
              </a:rPr>
              <a:t>Yaya ve bisiklet sürücülerinin trafikteki idareleri,</a:t>
            </a:r>
          </a:p>
          <a:p>
            <a:pPr lvl="0"/>
            <a:r>
              <a:rPr lang="tr-TR" sz="1200" kern="1200" dirty="0">
                <a:solidFill>
                  <a:schemeClr val="tx1"/>
                </a:solidFill>
                <a:effectLst/>
                <a:latin typeface="+mn-lt"/>
                <a:ea typeface="+mn-ea"/>
                <a:cs typeface="+mn-cs"/>
              </a:rPr>
              <a:t>Motorlu taşıtların trafikte yönlendirilmeleri,</a:t>
            </a:r>
          </a:p>
          <a:p>
            <a:pPr lvl="0"/>
            <a:r>
              <a:rPr lang="tr-TR" sz="1200" kern="1200" dirty="0">
                <a:solidFill>
                  <a:schemeClr val="tx1"/>
                </a:solidFill>
                <a:effectLst/>
                <a:latin typeface="+mn-lt"/>
                <a:ea typeface="+mn-ea"/>
                <a:cs typeface="+mn-cs"/>
              </a:rPr>
              <a:t>Karayolu ağının belli kısımlarındaki yığılmaların önlenmesi,</a:t>
            </a:r>
          </a:p>
          <a:p>
            <a:pPr lvl="0"/>
            <a:r>
              <a:rPr lang="tr-TR" sz="1200" kern="1200" dirty="0">
                <a:solidFill>
                  <a:schemeClr val="tx1"/>
                </a:solidFill>
                <a:effectLst/>
                <a:latin typeface="+mn-lt"/>
                <a:ea typeface="+mn-ea"/>
                <a:cs typeface="+mn-cs"/>
              </a:rPr>
              <a:t>Çevre kirliliği,</a:t>
            </a:r>
          </a:p>
          <a:p>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41</a:t>
            </a:fld>
            <a:endParaRPr lang="tr-TR"/>
          </a:p>
        </p:txBody>
      </p:sp>
    </p:spTree>
    <p:extLst>
      <p:ext uri="{BB962C8B-B14F-4D97-AF65-F5344CB8AC3E}">
        <p14:creationId xmlns:p14="http://schemas.microsoft.com/office/powerpoint/2010/main" val="257552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en-US" sz="1200" kern="1200" dirty="0" err="1">
                <a:solidFill>
                  <a:schemeClr val="tx1"/>
                </a:solidFill>
                <a:effectLst/>
                <a:latin typeface="+mn-lt"/>
                <a:ea typeface="+mn-ea"/>
                <a:cs typeface="+mn-cs"/>
              </a:rPr>
              <a:t>Karayolu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ulaşımında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güvenliğin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performansın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artırılması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seyahat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sürelerinin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kısaltılması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çevresel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etkilerin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azaltılması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çeşitli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kurulmaktadır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Akıllı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ulaşım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mimarisi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basit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ifadesi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sistemlerin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birlikte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çalışmasını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tanımlamaktadır</a:t>
            </a:r>
            <a:r>
              <a:rPr lang="en-US" sz="1200" kern="1200" dirty="0">
                <a:solidFill>
                  <a:schemeClr val="tx1"/>
                </a:solidFill>
                <a:effectLst/>
                <a:latin typeface="+mn-lt"/>
                <a:ea typeface="+mn-ea"/>
                <a:cs typeface="+mn-cs"/>
              </a:rPr>
              <a:t>. Bu </a:t>
            </a:r>
            <a:r>
              <a:rPr lang="en-US" sz="1200" kern="1200" dirty="0" err="1">
                <a:solidFill>
                  <a:schemeClr val="tx1"/>
                </a:solidFill>
                <a:effectLst/>
                <a:latin typeface="+mn-lt"/>
                <a:ea typeface="+mn-ea"/>
                <a:cs typeface="+mn-cs"/>
              </a:rPr>
              <a:t>anlamıyla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sistemidir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Akıllı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ulaşım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sistemleri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mimarisi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sahada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kullanılan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akıllı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ulaşım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sistemlerini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planlama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tanımlama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entegrasyonu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için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ortak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çerçeve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sağlar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Bütün</a:t>
            </a:r>
            <a:r>
              <a:rPr lang="en-US" sz="1200" kern="1200" dirty="0">
                <a:solidFill>
                  <a:schemeClr val="tx1"/>
                </a:solidFill>
                <a:effectLst/>
                <a:latin typeface="+mn-lt"/>
                <a:ea typeface="+mn-ea"/>
                <a:cs typeface="+mn-cs"/>
              </a:rPr>
              <a:t> AUS </a:t>
            </a:r>
            <a:r>
              <a:rPr lang="en-US" sz="1200" kern="1200" dirty="0" err="1">
                <a:solidFill>
                  <a:schemeClr val="tx1"/>
                </a:solidFill>
                <a:effectLst/>
                <a:latin typeface="+mn-lt"/>
                <a:ea typeface="+mn-ea"/>
                <a:cs typeface="+mn-cs"/>
              </a:rPr>
              <a:t>paydaşlarının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birlikte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çalışması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sonucu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ortaya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çıkarılan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sistemler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bütünüdür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Yalnızca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teknik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entegrasyon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değil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organizasyonel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hukuki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konuları</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kapsamaktadır</a:t>
            </a:r>
            <a:r>
              <a:rPr lang="en-US"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Akıllı ulaşım sistemleri mimarisi ilk olarak Amerika Birleşik Devletleri’nde 1993 yılında ulaşımda kullanıcı hizmetlerinin tanımlanması ile başlamıştır. Uzun yıllar yalnızca ABD’de kullanılan AUS mimarisi sonraki yıllarda farklı ülkelerde de kullanılmaya başlanmıştır. Avrupa Birliği ise 1997 yılında başlatmış olduğu KAREN adını verdikleri AB Projesi ile mimari çalışmalarının ilk versiyonunu 2000 yılında yayınlamıştır.  Daha sonra FRAME projesi ve bugün FRAME NEXT, FRAME-S ve E-FRAME projeleri ile Akıllı Ulaşım Sistemleri Mimarisi projeleri AB bünyesinde devam etmiştir. Fransa (ACTIF), İtalya (ARTIST) başta olmak üzere bazı Avrupa Birliği ülkeleri FRAM mimarisini referans alarak kendi ulusal mimarilerini geliştirmişlerdir. Almanya gibi bazı ülkelerde ise AUS Mimarisi henüz bulunmamaktadır</a:t>
            </a:r>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43</a:t>
            </a:fld>
            <a:endParaRPr lang="tr-TR"/>
          </a:p>
        </p:txBody>
      </p:sp>
    </p:spTree>
    <p:extLst>
      <p:ext uri="{BB962C8B-B14F-4D97-AF65-F5344CB8AC3E}">
        <p14:creationId xmlns:p14="http://schemas.microsoft.com/office/powerpoint/2010/main" val="207833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Yapılan çalışma sonucunda İstanbulluların ihtiyaç ve rahatsızlıklarına genel hatlarıyla ulaşılmıştır. Öne çıkan sonuçlar bu bölümde detaylandırılmaktadır. Veri setinin tamamına oluşturulan analiz dosyası üzerinden erişilebilmektedir.</a:t>
            </a:r>
          </a:p>
          <a:p>
            <a:r>
              <a:rPr lang="tr-TR" sz="1200" kern="1200" dirty="0">
                <a:solidFill>
                  <a:schemeClr val="tx1"/>
                </a:solidFill>
                <a:effectLst/>
                <a:latin typeface="+mn-lt"/>
                <a:ea typeface="+mn-ea"/>
                <a:cs typeface="+mn-cs"/>
              </a:rPr>
              <a:t>Çalışma kapsamında görüşülen 375 kişi toplamda 346 adet farklı rahatsızlık dile getirmiştir. Aşağıdaki grafikte en sık tekrar edilen 15 rahatsızlık yer almaktadır. </a:t>
            </a:r>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16</a:t>
            </a:fld>
            <a:endParaRPr lang="tr-TR"/>
          </a:p>
        </p:txBody>
      </p:sp>
    </p:spTree>
    <p:extLst>
      <p:ext uri="{BB962C8B-B14F-4D97-AF65-F5344CB8AC3E}">
        <p14:creationId xmlns:p14="http://schemas.microsoft.com/office/powerpoint/2010/main" val="66381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Yapılan çalışma sonucunda İstanbulluların ihtiyaç ve rahatsızlıklarına genel hatlarıyla ulaşılmıştır. Öne çıkan sonuçlar bu bölümde detaylandırılmaktadır. Veri setinin tamamına oluşturulan analiz dosyası üzerinden erişilebilmektedir.</a:t>
            </a:r>
          </a:p>
          <a:p>
            <a:r>
              <a:rPr lang="tr-TR" sz="1200" kern="1200" dirty="0">
                <a:solidFill>
                  <a:schemeClr val="tx1"/>
                </a:solidFill>
                <a:effectLst/>
                <a:latin typeface="+mn-lt"/>
                <a:ea typeface="+mn-ea"/>
                <a:cs typeface="+mn-cs"/>
              </a:rPr>
              <a:t>Çalışma kapsamında görüşülen 375 kişi toplamda 346 adet farklı rahatsızlık dile getirmiştir. Aşağıdaki grafikte en sık tekrar edilen 15 rahatsızlık yer almaktadır. </a:t>
            </a:r>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17</a:t>
            </a:fld>
            <a:endParaRPr lang="tr-TR"/>
          </a:p>
        </p:txBody>
      </p:sp>
    </p:spTree>
    <p:extLst>
      <p:ext uri="{BB962C8B-B14F-4D97-AF65-F5344CB8AC3E}">
        <p14:creationId xmlns:p14="http://schemas.microsoft.com/office/powerpoint/2010/main" val="287816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lvl="0"/>
            <a:r>
              <a:rPr lang="tr-TR" sz="1200" kern="1200" dirty="0">
                <a:solidFill>
                  <a:schemeClr val="tx1"/>
                </a:solidFill>
                <a:effectLst/>
                <a:latin typeface="+mn-lt"/>
                <a:ea typeface="+mn-ea"/>
                <a:cs typeface="+mn-cs"/>
              </a:rPr>
              <a:t>11. Kalkınma Planı</a:t>
            </a:r>
          </a:p>
          <a:p>
            <a:pPr lvl="0"/>
            <a:r>
              <a:rPr lang="en-US" sz="1200" kern="1200" dirty="0">
                <a:solidFill>
                  <a:schemeClr val="tx1"/>
                </a:solidFill>
                <a:effectLst/>
                <a:latin typeface="+mn-lt"/>
                <a:ea typeface="+mn-ea"/>
                <a:cs typeface="+mn-cs"/>
              </a:rPr>
              <a:t>2017-2020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Genişbant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2010-2023 </a:t>
            </a:r>
            <a:r>
              <a:rPr lang="en-US" sz="1200" kern="1200" dirty="0" err="1">
                <a:solidFill>
                  <a:schemeClr val="tx1"/>
                </a:solidFill>
                <a:effectLst/>
                <a:latin typeface="+mn-lt"/>
                <a:ea typeface="+mn-ea"/>
                <a:cs typeface="+mn-cs"/>
              </a:rPr>
              <a:t>Bütünleşik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Kentsel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Gelişme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2017-2023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Enerji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Verimliliği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2012-2023 </a:t>
            </a:r>
            <a:r>
              <a:rPr lang="en-US" sz="1200" kern="1200" dirty="0" err="1">
                <a:solidFill>
                  <a:schemeClr val="tx1"/>
                </a:solidFill>
                <a:effectLst/>
                <a:latin typeface="+mn-lt"/>
                <a:ea typeface="+mn-ea"/>
                <a:cs typeface="+mn-cs"/>
              </a:rPr>
              <a:t>Enerji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Verimliliği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Belgesi</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2003- 2023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Teknoloji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Politikaları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Belgesi</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2014-2023 </a:t>
            </a:r>
            <a:r>
              <a:rPr lang="en-US" sz="1200" kern="1200" dirty="0" err="1">
                <a:solidFill>
                  <a:schemeClr val="tx1"/>
                </a:solidFill>
                <a:effectLst/>
                <a:latin typeface="+mn-lt"/>
                <a:ea typeface="+mn-ea"/>
                <a:cs typeface="+mn-cs"/>
              </a:rPr>
              <a:t>Bölgesel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Gelişme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2012-2023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Deprem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2011-2020 </a:t>
            </a:r>
            <a:r>
              <a:rPr lang="en-US" sz="1200" kern="1200" dirty="0" err="1">
                <a:solidFill>
                  <a:schemeClr val="tx1"/>
                </a:solidFill>
                <a:effectLst/>
                <a:latin typeface="+mn-lt"/>
                <a:ea typeface="+mn-ea"/>
                <a:cs typeface="+mn-cs"/>
              </a:rPr>
              <a:t>Karayolu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Trafik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Güvenliği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2010 – 2023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İklim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Değişikliği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Belgesi</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2018-2022 </a:t>
            </a:r>
            <a:r>
              <a:rPr lang="en-US" sz="1200" kern="1200" dirty="0" err="1">
                <a:solidFill>
                  <a:schemeClr val="tx1"/>
                </a:solidFill>
                <a:effectLst/>
                <a:latin typeface="+mn-lt"/>
                <a:ea typeface="+mn-ea"/>
                <a:cs typeface="+mn-cs"/>
              </a:rPr>
              <a:t>Çevre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Şehircilik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Bakanlığı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2020-2023 Ulusal Akıllı Ulaşım Sistemleri Stratejisi ve Eylem Planı</a:t>
            </a:r>
          </a:p>
          <a:p>
            <a:pPr lvl="0"/>
            <a:r>
              <a:rPr lang="en-US" sz="1200" kern="1200" dirty="0" err="1">
                <a:solidFill>
                  <a:schemeClr val="tx1"/>
                </a:solidFill>
                <a:effectLst/>
                <a:latin typeface="+mn-lt"/>
                <a:ea typeface="+mn-ea"/>
                <a:cs typeface="+mn-cs"/>
              </a:rPr>
              <a:t>Hedef</a:t>
            </a:r>
            <a:r>
              <a:rPr lang="en-US" sz="1200" kern="1200" dirty="0">
                <a:solidFill>
                  <a:schemeClr val="tx1"/>
                </a:solidFill>
                <a:effectLst/>
                <a:latin typeface="+mn-lt"/>
                <a:ea typeface="+mn-ea"/>
                <a:cs typeface="+mn-cs"/>
              </a:rPr>
              <a:t> 2023 </a:t>
            </a:r>
            <a:r>
              <a:rPr lang="en-US" sz="1200" kern="1200" dirty="0" err="1">
                <a:solidFill>
                  <a:schemeClr val="tx1"/>
                </a:solidFill>
                <a:effectLst/>
                <a:latin typeface="+mn-lt"/>
                <a:ea typeface="+mn-ea"/>
                <a:cs typeface="+mn-cs"/>
              </a:rPr>
              <a:t>Türkiye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Ulaşım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İletişim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22</a:t>
            </a:fld>
            <a:endParaRPr lang="tr-TR"/>
          </a:p>
        </p:txBody>
      </p:sp>
    </p:spTree>
    <p:extLst>
      <p:ext uri="{BB962C8B-B14F-4D97-AF65-F5344CB8AC3E}">
        <p14:creationId xmlns:p14="http://schemas.microsoft.com/office/powerpoint/2010/main" val="242951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lvl="0"/>
            <a:r>
              <a:rPr lang="tr-TR" sz="1200" kern="1200" dirty="0">
                <a:solidFill>
                  <a:schemeClr val="tx1"/>
                </a:solidFill>
                <a:effectLst/>
                <a:latin typeface="+mn-lt"/>
                <a:ea typeface="+mn-ea"/>
                <a:cs typeface="+mn-cs"/>
              </a:rPr>
              <a:t>11. Kalkınma Planı</a:t>
            </a:r>
          </a:p>
          <a:p>
            <a:pPr lvl="0"/>
            <a:r>
              <a:rPr lang="en-US" sz="1200" kern="1200" dirty="0">
                <a:solidFill>
                  <a:schemeClr val="tx1"/>
                </a:solidFill>
                <a:effectLst/>
                <a:latin typeface="+mn-lt"/>
                <a:ea typeface="+mn-ea"/>
                <a:cs typeface="+mn-cs"/>
              </a:rPr>
              <a:t>2017-2020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Genişbant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2010-2023 </a:t>
            </a:r>
            <a:r>
              <a:rPr lang="en-US" sz="1200" kern="1200" dirty="0" err="1">
                <a:solidFill>
                  <a:schemeClr val="tx1"/>
                </a:solidFill>
                <a:effectLst/>
                <a:latin typeface="+mn-lt"/>
                <a:ea typeface="+mn-ea"/>
                <a:cs typeface="+mn-cs"/>
              </a:rPr>
              <a:t>Bütünleşik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Kentsel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Gelişme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2017-2023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Enerji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Verimliliği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2012-2023 </a:t>
            </a:r>
            <a:r>
              <a:rPr lang="en-US" sz="1200" kern="1200" dirty="0" err="1">
                <a:solidFill>
                  <a:schemeClr val="tx1"/>
                </a:solidFill>
                <a:effectLst/>
                <a:latin typeface="+mn-lt"/>
                <a:ea typeface="+mn-ea"/>
                <a:cs typeface="+mn-cs"/>
              </a:rPr>
              <a:t>Enerji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Verimliliği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Belgesi</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2003- 2023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Bilim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Teknoloji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Politikaları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Belgesi</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2014-2023 </a:t>
            </a:r>
            <a:r>
              <a:rPr lang="en-US" sz="1200" kern="1200" dirty="0" err="1">
                <a:solidFill>
                  <a:schemeClr val="tx1"/>
                </a:solidFill>
                <a:effectLst/>
                <a:latin typeface="+mn-lt"/>
                <a:ea typeface="+mn-ea"/>
                <a:cs typeface="+mn-cs"/>
              </a:rPr>
              <a:t>Bölgesel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Gelişme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2012-2023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Deprem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2011-2020 </a:t>
            </a:r>
            <a:r>
              <a:rPr lang="en-US" sz="1200" kern="1200" dirty="0" err="1">
                <a:solidFill>
                  <a:schemeClr val="tx1"/>
                </a:solidFill>
                <a:effectLst/>
                <a:latin typeface="+mn-lt"/>
                <a:ea typeface="+mn-ea"/>
                <a:cs typeface="+mn-cs"/>
              </a:rPr>
              <a:t>Karayolu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Trafik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Güvenliği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Eylem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2010 – 2023 </a:t>
            </a:r>
            <a:r>
              <a:rPr lang="en-US" sz="1200" kern="1200" dirty="0" err="1">
                <a:solidFill>
                  <a:schemeClr val="tx1"/>
                </a:solidFill>
                <a:effectLst/>
                <a:latin typeface="+mn-lt"/>
                <a:ea typeface="+mn-ea"/>
                <a:cs typeface="+mn-cs"/>
              </a:rPr>
              <a:t>Ulusal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İklim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Değişikliği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Belgesi</a:t>
            </a:r>
            <a:endParaRPr lang="tr-T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2018-2022 </a:t>
            </a:r>
            <a:r>
              <a:rPr lang="en-US" sz="1200" kern="1200" dirty="0" err="1">
                <a:solidFill>
                  <a:schemeClr val="tx1"/>
                </a:solidFill>
                <a:effectLst/>
                <a:latin typeface="+mn-lt"/>
                <a:ea typeface="+mn-ea"/>
                <a:cs typeface="+mn-cs"/>
              </a:rPr>
              <a:t>Çevre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Şehircilik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Bakanlığı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Planı</a:t>
            </a:r>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2020-2023 Ulusal Akıllı Ulaşım Sistemleri Stratejisi ve Eylem Planı</a:t>
            </a:r>
          </a:p>
          <a:p>
            <a:pPr lvl="0"/>
            <a:r>
              <a:rPr lang="en-US" sz="1200" kern="1200" dirty="0" err="1">
                <a:solidFill>
                  <a:schemeClr val="tx1"/>
                </a:solidFill>
                <a:effectLst/>
                <a:latin typeface="+mn-lt"/>
                <a:ea typeface="+mn-ea"/>
                <a:cs typeface="+mn-cs"/>
              </a:rPr>
              <a:t>Hedef</a:t>
            </a:r>
            <a:r>
              <a:rPr lang="en-US" sz="1200" kern="1200" dirty="0">
                <a:solidFill>
                  <a:schemeClr val="tx1"/>
                </a:solidFill>
                <a:effectLst/>
                <a:latin typeface="+mn-lt"/>
                <a:ea typeface="+mn-ea"/>
                <a:cs typeface="+mn-cs"/>
              </a:rPr>
              <a:t> 2023 </a:t>
            </a:r>
            <a:r>
              <a:rPr lang="en-US" sz="1200" kern="1200" dirty="0" err="1">
                <a:solidFill>
                  <a:schemeClr val="tx1"/>
                </a:solidFill>
                <a:effectLst/>
                <a:latin typeface="+mn-lt"/>
                <a:ea typeface="+mn-ea"/>
                <a:cs typeface="+mn-cs"/>
              </a:rPr>
              <a:t>Türkiye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Ulaşım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İletişim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Stratejisi</a:t>
            </a:r>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23</a:t>
            </a:fld>
            <a:endParaRPr lang="tr-TR"/>
          </a:p>
        </p:txBody>
      </p:sp>
    </p:spTree>
    <p:extLst>
      <p:ext uri="{BB962C8B-B14F-4D97-AF65-F5344CB8AC3E}">
        <p14:creationId xmlns:p14="http://schemas.microsoft.com/office/powerpoint/2010/main" val="316137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25</a:t>
            </a:fld>
            <a:endParaRPr lang="tr-TR"/>
          </a:p>
        </p:txBody>
      </p:sp>
    </p:spTree>
    <p:extLst>
      <p:ext uri="{BB962C8B-B14F-4D97-AF65-F5344CB8AC3E}">
        <p14:creationId xmlns:p14="http://schemas.microsoft.com/office/powerpoint/2010/main" val="252185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Sinyalizasyon Kurulum Kriterleri [</a:t>
            </a:r>
            <a:r>
              <a:rPr lang="tr-TR" sz="1200" b="1" kern="1200" dirty="0" err="1">
                <a:solidFill>
                  <a:schemeClr val="tx1"/>
                </a:solidFill>
                <a:effectLst/>
                <a:latin typeface="+mn-lt"/>
                <a:ea typeface="+mn-ea"/>
                <a:cs typeface="+mn-cs"/>
              </a:rPr>
              <a:t>Rilsa</a:t>
            </a:r>
            <a:r>
              <a:rPr lang="tr-TR" sz="1200" b="1" kern="1200" dirty="0">
                <a:solidFill>
                  <a:schemeClr val="tx1"/>
                </a:solidFill>
                <a:effectLst/>
                <a:latin typeface="+mn-lt"/>
                <a:ea typeface="+mn-ea"/>
                <a:cs typeface="+mn-cs"/>
              </a:rPr>
              <a:t>]:</a:t>
            </a:r>
          </a:p>
          <a:p>
            <a:pPr lvl="0"/>
            <a:r>
              <a:rPr lang="tr-TR" sz="1200" kern="1200" dirty="0">
                <a:solidFill>
                  <a:schemeClr val="tx1"/>
                </a:solidFill>
                <a:effectLst/>
                <a:latin typeface="+mn-lt"/>
                <a:ea typeface="+mn-ea"/>
                <a:cs typeface="+mn-cs"/>
              </a:rPr>
              <a:t>Kaza sayısı ve seviyesi,</a:t>
            </a:r>
          </a:p>
          <a:p>
            <a:pPr lvl="0"/>
            <a:r>
              <a:rPr lang="tr-TR" sz="1200" kern="1200" dirty="0">
                <a:solidFill>
                  <a:schemeClr val="tx1"/>
                </a:solidFill>
                <a:effectLst/>
                <a:latin typeface="+mn-lt"/>
                <a:ea typeface="+mn-ea"/>
                <a:cs typeface="+mn-cs"/>
              </a:rPr>
              <a:t>Kavşaklara girişteki görüş mesafesi,</a:t>
            </a:r>
          </a:p>
          <a:p>
            <a:pPr lvl="0"/>
            <a:r>
              <a:rPr lang="tr-TR" sz="1200" kern="1200" dirty="0">
                <a:solidFill>
                  <a:schemeClr val="tx1"/>
                </a:solidFill>
                <a:effectLst/>
                <a:latin typeface="+mn-lt"/>
                <a:ea typeface="+mn-ea"/>
                <a:cs typeface="+mn-cs"/>
              </a:rPr>
              <a:t>Yaya ve bisiklet sürücülerinin güvenlikleri,</a:t>
            </a:r>
          </a:p>
          <a:p>
            <a:pPr lvl="0"/>
            <a:r>
              <a:rPr lang="tr-TR" sz="1200" kern="1200" dirty="0">
                <a:solidFill>
                  <a:schemeClr val="tx1"/>
                </a:solidFill>
                <a:effectLst/>
                <a:latin typeface="+mn-lt"/>
                <a:ea typeface="+mn-ea"/>
                <a:cs typeface="+mn-cs"/>
              </a:rPr>
              <a:t>Ana ve tali yoldaki motorlu taşıt trafiğinin yoğunluğu,</a:t>
            </a:r>
          </a:p>
          <a:p>
            <a:pPr lvl="0"/>
            <a:r>
              <a:rPr lang="tr-TR" sz="1200" kern="1200" dirty="0">
                <a:solidFill>
                  <a:schemeClr val="tx1"/>
                </a:solidFill>
                <a:effectLst/>
                <a:latin typeface="+mn-lt"/>
                <a:ea typeface="+mn-ea"/>
                <a:cs typeface="+mn-cs"/>
              </a:rPr>
              <a:t>Toplu taşıma araçlarının yönlendirilmesi,</a:t>
            </a:r>
          </a:p>
          <a:p>
            <a:pPr lvl="0"/>
            <a:r>
              <a:rPr lang="tr-TR" sz="1200" kern="1200" dirty="0">
                <a:solidFill>
                  <a:schemeClr val="tx1"/>
                </a:solidFill>
                <a:effectLst/>
                <a:latin typeface="+mn-lt"/>
                <a:ea typeface="+mn-ea"/>
                <a:cs typeface="+mn-cs"/>
              </a:rPr>
              <a:t>Yaya ve bisiklet sürücülerinin trafikteki idareleri,</a:t>
            </a:r>
          </a:p>
          <a:p>
            <a:pPr lvl="0"/>
            <a:r>
              <a:rPr lang="tr-TR" sz="1200" kern="1200" dirty="0">
                <a:solidFill>
                  <a:schemeClr val="tx1"/>
                </a:solidFill>
                <a:effectLst/>
                <a:latin typeface="+mn-lt"/>
                <a:ea typeface="+mn-ea"/>
                <a:cs typeface="+mn-cs"/>
              </a:rPr>
              <a:t>Motorlu taşıtların trafikte yönlendirilmeleri,</a:t>
            </a:r>
          </a:p>
          <a:p>
            <a:pPr lvl="0"/>
            <a:r>
              <a:rPr lang="tr-TR" sz="1200" kern="1200" dirty="0">
                <a:solidFill>
                  <a:schemeClr val="tx1"/>
                </a:solidFill>
                <a:effectLst/>
                <a:latin typeface="+mn-lt"/>
                <a:ea typeface="+mn-ea"/>
                <a:cs typeface="+mn-cs"/>
              </a:rPr>
              <a:t>Karayolu ağının belli kısımlarındaki yığılmaların önlenmesi,</a:t>
            </a:r>
          </a:p>
          <a:p>
            <a:pPr lvl="0"/>
            <a:r>
              <a:rPr lang="tr-TR" sz="1200" kern="1200" dirty="0">
                <a:solidFill>
                  <a:schemeClr val="tx1"/>
                </a:solidFill>
                <a:effectLst/>
                <a:latin typeface="+mn-lt"/>
                <a:ea typeface="+mn-ea"/>
                <a:cs typeface="+mn-cs"/>
              </a:rPr>
              <a:t>Çevre kirliliği,</a:t>
            </a:r>
          </a:p>
          <a:p>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34</a:t>
            </a:fld>
            <a:endParaRPr lang="tr-TR"/>
          </a:p>
        </p:txBody>
      </p:sp>
    </p:spTree>
    <p:extLst>
      <p:ext uri="{BB962C8B-B14F-4D97-AF65-F5344CB8AC3E}">
        <p14:creationId xmlns:p14="http://schemas.microsoft.com/office/powerpoint/2010/main" val="2307158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Sinyalizasyon Kurulum Kriterleri [</a:t>
            </a:r>
            <a:r>
              <a:rPr lang="tr-TR" sz="1200" b="1" kern="1200" dirty="0" err="1">
                <a:solidFill>
                  <a:schemeClr val="tx1"/>
                </a:solidFill>
                <a:effectLst/>
                <a:latin typeface="+mn-lt"/>
                <a:ea typeface="+mn-ea"/>
                <a:cs typeface="+mn-cs"/>
              </a:rPr>
              <a:t>Rilsa</a:t>
            </a:r>
            <a:r>
              <a:rPr lang="tr-TR" sz="1200" b="1" kern="1200" dirty="0">
                <a:solidFill>
                  <a:schemeClr val="tx1"/>
                </a:solidFill>
                <a:effectLst/>
                <a:latin typeface="+mn-lt"/>
                <a:ea typeface="+mn-ea"/>
                <a:cs typeface="+mn-cs"/>
              </a:rPr>
              <a:t>]:</a:t>
            </a:r>
          </a:p>
          <a:p>
            <a:pPr lvl="0"/>
            <a:r>
              <a:rPr lang="tr-TR" sz="1200" kern="1200" dirty="0">
                <a:solidFill>
                  <a:schemeClr val="tx1"/>
                </a:solidFill>
                <a:effectLst/>
                <a:latin typeface="+mn-lt"/>
                <a:ea typeface="+mn-ea"/>
                <a:cs typeface="+mn-cs"/>
              </a:rPr>
              <a:t>Kaza sayısı ve seviyesi,</a:t>
            </a:r>
          </a:p>
          <a:p>
            <a:pPr lvl="0"/>
            <a:r>
              <a:rPr lang="tr-TR" sz="1200" kern="1200" dirty="0">
                <a:solidFill>
                  <a:schemeClr val="tx1"/>
                </a:solidFill>
                <a:effectLst/>
                <a:latin typeface="+mn-lt"/>
                <a:ea typeface="+mn-ea"/>
                <a:cs typeface="+mn-cs"/>
              </a:rPr>
              <a:t>Kavşaklara girişteki görüş mesafesi,</a:t>
            </a:r>
          </a:p>
          <a:p>
            <a:pPr lvl="0"/>
            <a:r>
              <a:rPr lang="tr-TR" sz="1200" kern="1200" dirty="0">
                <a:solidFill>
                  <a:schemeClr val="tx1"/>
                </a:solidFill>
                <a:effectLst/>
                <a:latin typeface="+mn-lt"/>
                <a:ea typeface="+mn-ea"/>
                <a:cs typeface="+mn-cs"/>
              </a:rPr>
              <a:t>Yaya ve bisiklet sürücülerinin güvenlikleri,</a:t>
            </a:r>
          </a:p>
          <a:p>
            <a:pPr lvl="0"/>
            <a:r>
              <a:rPr lang="tr-TR" sz="1200" kern="1200" dirty="0">
                <a:solidFill>
                  <a:schemeClr val="tx1"/>
                </a:solidFill>
                <a:effectLst/>
                <a:latin typeface="+mn-lt"/>
                <a:ea typeface="+mn-ea"/>
                <a:cs typeface="+mn-cs"/>
              </a:rPr>
              <a:t>Ana ve tali yoldaki motorlu taşıt trafiğinin yoğunluğu,</a:t>
            </a:r>
          </a:p>
          <a:p>
            <a:pPr lvl="0"/>
            <a:r>
              <a:rPr lang="tr-TR" sz="1200" kern="1200" dirty="0">
                <a:solidFill>
                  <a:schemeClr val="tx1"/>
                </a:solidFill>
                <a:effectLst/>
                <a:latin typeface="+mn-lt"/>
                <a:ea typeface="+mn-ea"/>
                <a:cs typeface="+mn-cs"/>
              </a:rPr>
              <a:t>Toplu taşıma araçlarının yönlendirilmesi,</a:t>
            </a:r>
          </a:p>
          <a:p>
            <a:pPr lvl="0"/>
            <a:r>
              <a:rPr lang="tr-TR" sz="1200" kern="1200" dirty="0">
                <a:solidFill>
                  <a:schemeClr val="tx1"/>
                </a:solidFill>
                <a:effectLst/>
                <a:latin typeface="+mn-lt"/>
                <a:ea typeface="+mn-ea"/>
                <a:cs typeface="+mn-cs"/>
              </a:rPr>
              <a:t>Yaya ve bisiklet sürücülerinin trafikteki idareleri,</a:t>
            </a:r>
          </a:p>
          <a:p>
            <a:pPr lvl="0"/>
            <a:r>
              <a:rPr lang="tr-TR" sz="1200" kern="1200" dirty="0">
                <a:solidFill>
                  <a:schemeClr val="tx1"/>
                </a:solidFill>
                <a:effectLst/>
                <a:latin typeface="+mn-lt"/>
                <a:ea typeface="+mn-ea"/>
                <a:cs typeface="+mn-cs"/>
              </a:rPr>
              <a:t>Motorlu taşıtların trafikte yönlendirilmeleri,</a:t>
            </a:r>
          </a:p>
          <a:p>
            <a:pPr lvl="0"/>
            <a:r>
              <a:rPr lang="tr-TR" sz="1200" kern="1200" dirty="0">
                <a:solidFill>
                  <a:schemeClr val="tx1"/>
                </a:solidFill>
                <a:effectLst/>
                <a:latin typeface="+mn-lt"/>
                <a:ea typeface="+mn-ea"/>
                <a:cs typeface="+mn-cs"/>
              </a:rPr>
              <a:t>Karayolu ağının belli kısımlarındaki yığılmaların önlenmesi,</a:t>
            </a:r>
          </a:p>
          <a:p>
            <a:pPr lvl="0"/>
            <a:r>
              <a:rPr lang="tr-TR" sz="1200" kern="1200" dirty="0">
                <a:solidFill>
                  <a:schemeClr val="tx1"/>
                </a:solidFill>
                <a:effectLst/>
                <a:latin typeface="+mn-lt"/>
                <a:ea typeface="+mn-ea"/>
                <a:cs typeface="+mn-cs"/>
              </a:rPr>
              <a:t>Çevre kirliliği,</a:t>
            </a:r>
          </a:p>
          <a:p>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35</a:t>
            </a:fld>
            <a:endParaRPr lang="tr-TR"/>
          </a:p>
        </p:txBody>
      </p:sp>
    </p:spTree>
    <p:extLst>
      <p:ext uri="{BB962C8B-B14F-4D97-AF65-F5344CB8AC3E}">
        <p14:creationId xmlns:p14="http://schemas.microsoft.com/office/powerpoint/2010/main" val="218330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r>
              <a:rPr lang="tr-TR" sz="1200" b="1" kern="1200" dirty="0">
                <a:solidFill>
                  <a:schemeClr val="tx1"/>
                </a:solidFill>
                <a:effectLst/>
                <a:latin typeface="+mn-lt"/>
                <a:ea typeface="+mn-ea"/>
                <a:cs typeface="+mn-cs"/>
              </a:rPr>
              <a:t>Sinyalizasyon Kurulum Kriterleri [</a:t>
            </a:r>
            <a:r>
              <a:rPr lang="tr-TR" sz="1200" b="1" kern="1200" dirty="0" err="1">
                <a:solidFill>
                  <a:schemeClr val="tx1"/>
                </a:solidFill>
                <a:effectLst/>
                <a:latin typeface="+mn-lt"/>
                <a:ea typeface="+mn-ea"/>
                <a:cs typeface="+mn-cs"/>
              </a:rPr>
              <a:t>Rilsa</a:t>
            </a:r>
            <a:r>
              <a:rPr lang="tr-TR" sz="1200" b="1" kern="1200" dirty="0">
                <a:solidFill>
                  <a:schemeClr val="tx1"/>
                </a:solidFill>
                <a:effectLst/>
                <a:latin typeface="+mn-lt"/>
                <a:ea typeface="+mn-ea"/>
                <a:cs typeface="+mn-cs"/>
              </a:rPr>
              <a:t>]:</a:t>
            </a:r>
          </a:p>
          <a:p>
            <a:pPr lvl="0"/>
            <a:r>
              <a:rPr lang="tr-TR" sz="1200" kern="1200" dirty="0">
                <a:solidFill>
                  <a:schemeClr val="tx1"/>
                </a:solidFill>
                <a:effectLst/>
                <a:latin typeface="+mn-lt"/>
                <a:ea typeface="+mn-ea"/>
                <a:cs typeface="+mn-cs"/>
              </a:rPr>
              <a:t>Kaza sayısı ve seviyesi,</a:t>
            </a:r>
          </a:p>
          <a:p>
            <a:pPr lvl="0"/>
            <a:r>
              <a:rPr lang="tr-TR" sz="1200" kern="1200" dirty="0">
                <a:solidFill>
                  <a:schemeClr val="tx1"/>
                </a:solidFill>
                <a:effectLst/>
                <a:latin typeface="+mn-lt"/>
                <a:ea typeface="+mn-ea"/>
                <a:cs typeface="+mn-cs"/>
              </a:rPr>
              <a:t>Kavşaklara girişteki görüş mesafesi,</a:t>
            </a:r>
          </a:p>
          <a:p>
            <a:pPr lvl="0"/>
            <a:r>
              <a:rPr lang="tr-TR" sz="1200" kern="1200" dirty="0">
                <a:solidFill>
                  <a:schemeClr val="tx1"/>
                </a:solidFill>
                <a:effectLst/>
                <a:latin typeface="+mn-lt"/>
                <a:ea typeface="+mn-ea"/>
                <a:cs typeface="+mn-cs"/>
              </a:rPr>
              <a:t>Yaya ve bisiklet sürücülerinin güvenlikleri,</a:t>
            </a:r>
          </a:p>
          <a:p>
            <a:pPr lvl="0"/>
            <a:r>
              <a:rPr lang="tr-TR" sz="1200" kern="1200" dirty="0">
                <a:solidFill>
                  <a:schemeClr val="tx1"/>
                </a:solidFill>
                <a:effectLst/>
                <a:latin typeface="+mn-lt"/>
                <a:ea typeface="+mn-ea"/>
                <a:cs typeface="+mn-cs"/>
              </a:rPr>
              <a:t>Ana ve tali yoldaki motorlu taşıt trafiğinin yoğunluğu,</a:t>
            </a:r>
          </a:p>
          <a:p>
            <a:pPr lvl="0"/>
            <a:r>
              <a:rPr lang="tr-TR" sz="1200" kern="1200" dirty="0">
                <a:solidFill>
                  <a:schemeClr val="tx1"/>
                </a:solidFill>
                <a:effectLst/>
                <a:latin typeface="+mn-lt"/>
                <a:ea typeface="+mn-ea"/>
                <a:cs typeface="+mn-cs"/>
              </a:rPr>
              <a:t>Toplu taşıma araçlarının yönlendirilmesi,</a:t>
            </a:r>
          </a:p>
          <a:p>
            <a:pPr lvl="0"/>
            <a:r>
              <a:rPr lang="tr-TR" sz="1200" kern="1200" dirty="0">
                <a:solidFill>
                  <a:schemeClr val="tx1"/>
                </a:solidFill>
                <a:effectLst/>
                <a:latin typeface="+mn-lt"/>
                <a:ea typeface="+mn-ea"/>
                <a:cs typeface="+mn-cs"/>
              </a:rPr>
              <a:t>Yaya ve bisiklet sürücülerinin trafikteki idareleri,</a:t>
            </a:r>
          </a:p>
          <a:p>
            <a:pPr lvl="0"/>
            <a:r>
              <a:rPr lang="tr-TR" sz="1200" kern="1200" dirty="0">
                <a:solidFill>
                  <a:schemeClr val="tx1"/>
                </a:solidFill>
                <a:effectLst/>
                <a:latin typeface="+mn-lt"/>
                <a:ea typeface="+mn-ea"/>
                <a:cs typeface="+mn-cs"/>
              </a:rPr>
              <a:t>Motorlu taşıtların trafikte yönlendirilmeleri,</a:t>
            </a:r>
          </a:p>
          <a:p>
            <a:pPr lvl="0"/>
            <a:r>
              <a:rPr lang="tr-TR" sz="1200" kern="1200" dirty="0">
                <a:solidFill>
                  <a:schemeClr val="tx1"/>
                </a:solidFill>
                <a:effectLst/>
                <a:latin typeface="+mn-lt"/>
                <a:ea typeface="+mn-ea"/>
                <a:cs typeface="+mn-cs"/>
              </a:rPr>
              <a:t>Karayolu ağının belli kısımlarındaki yığılmaların önlenmesi,</a:t>
            </a:r>
          </a:p>
          <a:p>
            <a:pPr lvl="0"/>
            <a:r>
              <a:rPr lang="tr-TR" sz="1200" kern="1200" dirty="0">
                <a:solidFill>
                  <a:schemeClr val="tx1"/>
                </a:solidFill>
                <a:effectLst/>
                <a:latin typeface="+mn-lt"/>
                <a:ea typeface="+mn-ea"/>
                <a:cs typeface="+mn-cs"/>
              </a:rPr>
              <a:t>Çevre kirliliği,</a:t>
            </a:r>
          </a:p>
          <a:p>
            <a:endParaRPr lang="tr-TR" dirty="0"/>
          </a:p>
        </p:txBody>
      </p:sp>
      <p:sp>
        <p:nvSpPr>
          <p:cNvPr id="4" name="Slayt Numarası Yer Tutucusu 3"/>
          <p:cNvSpPr>
            <a:spLocks noGrp="1"/>
          </p:cNvSpPr>
          <p:nvPr>
            <p:ph type="sldNum" sz="quarter" idx="5"/>
          </p:nvPr>
        </p:nvSpPr>
        <p:spPr/>
        <p:txBody>
          <a:bodyPr/>
          <a:lstStyle/>
          <a:p>
            <a:fld id="{25FB71E5-B23D-4E21-8D81-E7B85C01676B}" type="slidenum">
              <a:rPr lang="tr-TR" smtClean="0"/>
              <a:t>37</a:t>
            </a:fld>
            <a:endParaRPr lang="tr-TR"/>
          </a:p>
        </p:txBody>
      </p:sp>
    </p:spTree>
    <p:extLst>
      <p:ext uri="{BB962C8B-B14F-4D97-AF65-F5344CB8AC3E}">
        <p14:creationId xmlns:p14="http://schemas.microsoft.com/office/powerpoint/2010/main" val="238324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1CB3E00-AFF4-41FE-AB59-BDAFF96EECE0}"/>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7DDDDBB5-3671-44FB-9499-08D47E2E7940}"/>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tr-TR"/>
              <a:t>Asıl alt başlık stilini düzenlemek için tıklayın</a:t>
            </a:r>
          </a:p>
        </p:txBody>
      </p:sp>
      <p:sp>
        <p:nvSpPr>
          <p:cNvPr id="9" name="Dikdörtgen 8">
            <a:extLst>
              <a:ext uri="{FF2B5EF4-FFF2-40B4-BE49-F238E27FC236}">
                <a16:creationId xmlns:a16="http://schemas.microsoft.com/office/drawing/2014/main" id="{5055C73D-9C7B-431E-BA92-9A331FA2E2FC}"/>
              </a:ext>
            </a:extLst>
          </p:cNvPr>
          <p:cNvSpPr/>
          <p:nvPr userDrawn="1"/>
        </p:nvSpPr>
        <p:spPr>
          <a:xfrm>
            <a:off x="0" y="1910691"/>
            <a:ext cx="5008728" cy="3029803"/>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cxnSp>
        <p:nvCxnSpPr>
          <p:cNvPr id="11" name="Düz Bağlayıcı 10" hidden="1">
            <a:extLst>
              <a:ext uri="{FF2B5EF4-FFF2-40B4-BE49-F238E27FC236}">
                <a16:creationId xmlns:a16="http://schemas.microsoft.com/office/drawing/2014/main" id="{2C7CBF12-5353-4102-AD4D-2033D01DDC9A}"/>
              </a:ext>
            </a:extLst>
          </p:cNvPr>
          <p:cNvCxnSpPr>
            <a:cxnSpLocks/>
          </p:cNvCxnSpPr>
          <p:nvPr userDrawn="1"/>
        </p:nvCxnSpPr>
        <p:spPr>
          <a:xfrm>
            <a:off x="5459103" y="4080681"/>
            <a:ext cx="5112000" cy="0"/>
          </a:xfrm>
          <a:prstGeom prst="line">
            <a:avLst/>
          </a:prstGeom>
          <a:ln w="76200">
            <a:solidFill>
              <a:srgbClr val="E41F26"/>
            </a:solidFill>
          </a:ln>
        </p:spPr>
        <p:style>
          <a:lnRef idx="1">
            <a:schemeClr val="accent1"/>
          </a:lnRef>
          <a:fillRef idx="0">
            <a:schemeClr val="accent1"/>
          </a:fillRef>
          <a:effectRef idx="0">
            <a:schemeClr val="accent1"/>
          </a:effectRef>
          <a:fontRef idx="minor">
            <a:schemeClr val="tx1"/>
          </a:fontRef>
        </p:style>
      </p:cxnSp>
      <p:cxnSp>
        <p:nvCxnSpPr>
          <p:cNvPr id="14" name="Düz Bağlayıcı 13">
            <a:extLst>
              <a:ext uri="{FF2B5EF4-FFF2-40B4-BE49-F238E27FC236}">
                <a16:creationId xmlns:a16="http://schemas.microsoft.com/office/drawing/2014/main" id="{79681C05-A9F0-4E97-9EED-5FBC5DF4FC47}"/>
              </a:ext>
            </a:extLst>
          </p:cNvPr>
          <p:cNvCxnSpPr>
            <a:cxnSpLocks/>
          </p:cNvCxnSpPr>
          <p:nvPr userDrawn="1"/>
        </p:nvCxnSpPr>
        <p:spPr>
          <a:xfrm>
            <a:off x="0" y="724488"/>
            <a:ext cx="5040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Düz Bağlayıcı 14">
            <a:extLst>
              <a:ext uri="{FF2B5EF4-FFF2-40B4-BE49-F238E27FC236}">
                <a16:creationId xmlns:a16="http://schemas.microsoft.com/office/drawing/2014/main" id="{35D0550B-AD8B-4A47-BCDC-7AB4335B5EBE}"/>
              </a:ext>
            </a:extLst>
          </p:cNvPr>
          <p:cNvCxnSpPr>
            <a:cxnSpLocks/>
          </p:cNvCxnSpPr>
          <p:nvPr userDrawn="1"/>
        </p:nvCxnSpPr>
        <p:spPr>
          <a:xfrm>
            <a:off x="7152000" y="724488"/>
            <a:ext cx="5040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Resim 15">
            <a:extLst>
              <a:ext uri="{FF2B5EF4-FFF2-40B4-BE49-F238E27FC236}">
                <a16:creationId xmlns:a16="http://schemas.microsoft.com/office/drawing/2014/main" id="{17855C6A-2E7A-4176-8F9A-C89BA20F7D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39" t="14950" r="21412" b="14545"/>
          <a:stretch/>
        </p:blipFill>
        <p:spPr>
          <a:xfrm>
            <a:off x="5509724" y="136529"/>
            <a:ext cx="1172557" cy="1175927"/>
          </a:xfrm>
          <a:prstGeom prst="rect">
            <a:avLst/>
          </a:prstGeom>
        </p:spPr>
      </p:pic>
      <p:sp>
        <p:nvSpPr>
          <p:cNvPr id="27" name="Metin kutusu 26">
            <a:extLst>
              <a:ext uri="{FF2B5EF4-FFF2-40B4-BE49-F238E27FC236}">
                <a16:creationId xmlns:a16="http://schemas.microsoft.com/office/drawing/2014/main" id="{B79A6D16-D83B-4D11-B203-72EC31329FB3}"/>
              </a:ext>
            </a:extLst>
          </p:cNvPr>
          <p:cNvSpPr txBox="1"/>
          <p:nvPr userDrawn="1"/>
        </p:nvSpPr>
        <p:spPr>
          <a:xfrm>
            <a:off x="5787223" y="6387466"/>
            <a:ext cx="5348285" cy="369332"/>
          </a:xfrm>
          <a:prstGeom prst="rect">
            <a:avLst/>
          </a:prstGeom>
          <a:noFill/>
        </p:spPr>
        <p:txBody>
          <a:bodyPr wrap="square" rtlCol="0">
            <a:spAutoFit/>
          </a:bodyPr>
          <a:lstStyle/>
          <a:p>
            <a:pPr algn="ctr"/>
            <a:r>
              <a:rPr lang="tr-TR" sz="1800" b="0" dirty="0">
                <a:solidFill>
                  <a:srgbClr val="54565A"/>
                </a:solidFill>
                <a:effectLst/>
                <a:latin typeface="Corbel" panose="020B0503020204020204" pitchFamily="34" charset="0"/>
              </a:rPr>
              <a:t>Akıllı Şehir Uygulamalarına Yönelik Rehberlik Etkinliği</a:t>
            </a:r>
          </a:p>
        </p:txBody>
      </p:sp>
      <p:cxnSp>
        <p:nvCxnSpPr>
          <p:cNvPr id="28" name="Düz Bağlayıcı 27">
            <a:extLst>
              <a:ext uri="{FF2B5EF4-FFF2-40B4-BE49-F238E27FC236}">
                <a16:creationId xmlns:a16="http://schemas.microsoft.com/office/drawing/2014/main" id="{53032993-3F0C-466F-BC22-01A9198959CA}"/>
              </a:ext>
            </a:extLst>
          </p:cNvPr>
          <p:cNvCxnSpPr>
            <a:cxnSpLocks/>
          </p:cNvCxnSpPr>
          <p:nvPr userDrawn="1"/>
        </p:nvCxnSpPr>
        <p:spPr>
          <a:xfrm>
            <a:off x="11353200" y="6564677"/>
            <a:ext cx="838800" cy="7789"/>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cxnSp>
        <p:nvCxnSpPr>
          <p:cNvPr id="17" name="Düz Bağlayıcı 16">
            <a:extLst>
              <a:ext uri="{FF2B5EF4-FFF2-40B4-BE49-F238E27FC236}">
                <a16:creationId xmlns:a16="http://schemas.microsoft.com/office/drawing/2014/main" id="{AFDCF341-8AC7-4F89-AEC9-ABA890E81A6C}"/>
              </a:ext>
            </a:extLst>
          </p:cNvPr>
          <p:cNvCxnSpPr>
            <a:cxnSpLocks/>
          </p:cNvCxnSpPr>
          <p:nvPr userDrawn="1"/>
        </p:nvCxnSpPr>
        <p:spPr>
          <a:xfrm>
            <a:off x="0" y="6572130"/>
            <a:ext cx="5569528" cy="0"/>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659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39C4B54-1EBA-4919-BF6D-6E74095B2DC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FB08D1D-48E3-407C-BCD3-32AC90EDBDAB}"/>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Metin Yer Tutucusu 3">
            <a:extLst>
              <a:ext uri="{FF2B5EF4-FFF2-40B4-BE49-F238E27FC236}">
                <a16:creationId xmlns:a16="http://schemas.microsoft.com/office/drawing/2014/main" id="{E4E1A6EF-5C25-4586-A81A-77D8C36FB51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995B4DF9-75C8-471C-8E32-72EBBBF8D154}"/>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DB642B95-6A38-4566-AF28-1179BC927C9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B89B184-81C8-42B8-B082-ECD29BC3E20D}"/>
              </a:ext>
            </a:extLst>
          </p:cNvPr>
          <p:cNvSpPr>
            <a:spLocks noGrp="1"/>
          </p:cNvSpPr>
          <p:nvPr>
            <p:ph type="sldNum" sz="quarter" idx="12"/>
          </p:nvPr>
        </p:nvSpPr>
        <p:spPr/>
        <p:txBody>
          <a:bodyPr/>
          <a:lstStyle/>
          <a:p>
            <a:fld id="{58CF0803-1EB7-4DBC-95A7-68D91D95C59E}" type="slidenum">
              <a:rPr lang="tr-TR" smtClean="0"/>
              <a:t>‹#›</a:t>
            </a:fld>
            <a:endParaRPr lang="tr-TR"/>
          </a:p>
        </p:txBody>
      </p:sp>
    </p:spTree>
    <p:extLst>
      <p:ext uri="{BB962C8B-B14F-4D97-AF65-F5344CB8AC3E}">
        <p14:creationId xmlns:p14="http://schemas.microsoft.com/office/powerpoint/2010/main" val="1794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98DF3D-14CA-4BFB-BB9D-1F720F6A1B8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D944670-E8F8-4A5D-9AAB-FA074C087536}"/>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tr-TR"/>
          </a:p>
        </p:txBody>
      </p:sp>
      <p:sp>
        <p:nvSpPr>
          <p:cNvPr id="4" name="Metin Yer Tutucusu 3">
            <a:extLst>
              <a:ext uri="{FF2B5EF4-FFF2-40B4-BE49-F238E27FC236}">
                <a16:creationId xmlns:a16="http://schemas.microsoft.com/office/drawing/2014/main" id="{48D30D5D-A302-4624-B717-417472C8DFC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C5A06059-BB39-49F8-B68F-4EA7E6ADC10D}"/>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DE95012E-BED4-4BF5-B59D-93FB48DF1A5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04E0F4E-38F4-4D09-8A2F-950EB38E617E}"/>
              </a:ext>
            </a:extLst>
          </p:cNvPr>
          <p:cNvSpPr>
            <a:spLocks noGrp="1"/>
          </p:cNvSpPr>
          <p:nvPr>
            <p:ph type="sldNum" sz="quarter" idx="12"/>
          </p:nvPr>
        </p:nvSpPr>
        <p:spPr/>
        <p:txBody>
          <a:bodyPr/>
          <a:lstStyle/>
          <a:p>
            <a:fld id="{58CF0803-1EB7-4DBC-95A7-68D91D95C59E}" type="slidenum">
              <a:rPr lang="tr-TR" smtClean="0"/>
              <a:t>‹#›</a:t>
            </a:fld>
            <a:endParaRPr lang="tr-TR"/>
          </a:p>
        </p:txBody>
      </p:sp>
    </p:spTree>
    <p:extLst>
      <p:ext uri="{BB962C8B-B14F-4D97-AF65-F5344CB8AC3E}">
        <p14:creationId xmlns:p14="http://schemas.microsoft.com/office/powerpoint/2010/main" val="2739817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6E42F43-9405-4A4A-A5A2-F14DF9A9887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B0223C9-E905-4AD6-A2E5-08B7CF4A7B3D}"/>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78D7855-3D74-41C1-9027-F17D6F88AF07}"/>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9CFE80C7-2379-4C62-BC24-25C6C03D321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4C7AA9D-E1BB-448F-BEBD-BD754F03BC23}"/>
              </a:ext>
            </a:extLst>
          </p:cNvPr>
          <p:cNvSpPr>
            <a:spLocks noGrp="1"/>
          </p:cNvSpPr>
          <p:nvPr>
            <p:ph type="sldNum" sz="quarter" idx="12"/>
          </p:nvPr>
        </p:nvSpPr>
        <p:spPr/>
        <p:txBody>
          <a:bodyPr/>
          <a:lstStyle/>
          <a:p>
            <a:fld id="{58CF0803-1EB7-4DBC-95A7-68D91D95C59E}" type="slidenum">
              <a:rPr lang="tr-TR" smtClean="0"/>
              <a:t>‹#›</a:t>
            </a:fld>
            <a:endParaRPr lang="tr-TR"/>
          </a:p>
        </p:txBody>
      </p:sp>
    </p:spTree>
    <p:extLst>
      <p:ext uri="{BB962C8B-B14F-4D97-AF65-F5344CB8AC3E}">
        <p14:creationId xmlns:p14="http://schemas.microsoft.com/office/powerpoint/2010/main" val="807324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D2CC7C0-D458-432C-9AFB-42CC3CEF1F5E}"/>
              </a:ext>
            </a:extLst>
          </p:cNvPr>
          <p:cNvSpPr>
            <a:spLocks noGrp="1"/>
          </p:cNvSpPr>
          <p:nvPr>
            <p:ph type="title" orient="vert"/>
          </p:nvPr>
        </p:nvSpPr>
        <p:spPr>
          <a:xfrm>
            <a:off x="8724902"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A38813F-BF69-47E9-ABF3-946E22FB27F4}"/>
              </a:ext>
            </a:extLst>
          </p:cNvPr>
          <p:cNvSpPr>
            <a:spLocks noGrp="1"/>
          </p:cNvSpPr>
          <p:nvPr>
            <p:ph type="body" orient="vert" idx="1"/>
          </p:nvPr>
        </p:nvSpPr>
        <p:spPr>
          <a:xfrm>
            <a:off x="838202"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1BEE1E4-6A9A-4A22-B697-CDA9E4DD3532}"/>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415B84E2-91AD-472F-8124-BE38F7706E1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47368B3-A4A9-4AD3-B4A5-352230B74A3F}"/>
              </a:ext>
            </a:extLst>
          </p:cNvPr>
          <p:cNvSpPr>
            <a:spLocks noGrp="1"/>
          </p:cNvSpPr>
          <p:nvPr>
            <p:ph type="sldNum" sz="quarter" idx="12"/>
          </p:nvPr>
        </p:nvSpPr>
        <p:spPr/>
        <p:txBody>
          <a:bodyPr/>
          <a:lstStyle/>
          <a:p>
            <a:fld id="{58CF0803-1EB7-4DBC-95A7-68D91D95C59E}" type="slidenum">
              <a:rPr lang="tr-TR" smtClean="0"/>
              <a:t>‹#›</a:t>
            </a:fld>
            <a:endParaRPr lang="tr-TR"/>
          </a:p>
        </p:txBody>
      </p:sp>
    </p:spTree>
    <p:extLst>
      <p:ext uri="{BB962C8B-B14F-4D97-AF65-F5344CB8AC3E}">
        <p14:creationId xmlns:p14="http://schemas.microsoft.com/office/powerpoint/2010/main" val="3219628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2_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8557138-13DA-4F91-9FEC-6DE13427772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4026CE-C687-4336-8709-03573F6A551E}"/>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FB2D046-C0A5-4D06-B7DA-9F169D2AFF6E}"/>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496392B6-9A6B-4F6B-8489-86333C35493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89A736D-85EC-4474-9086-355CCC97332B}"/>
              </a:ext>
            </a:extLst>
          </p:cNvPr>
          <p:cNvSpPr>
            <a:spLocks noGrp="1"/>
          </p:cNvSpPr>
          <p:nvPr>
            <p:ph type="sldNum" sz="quarter" idx="12"/>
          </p:nvPr>
        </p:nvSpPr>
        <p:spPr/>
        <p:txBody>
          <a:bodyPr/>
          <a:lstStyle/>
          <a:p>
            <a:fld id="{00B75D94-8026-4663-A78E-80376CD38CFB}" type="slidenum">
              <a:rPr lang="tr-TR" smtClean="0"/>
              <a:t>‹#›</a:t>
            </a:fld>
            <a:endParaRPr lang="tr-TR"/>
          </a:p>
        </p:txBody>
      </p:sp>
    </p:spTree>
    <p:extLst>
      <p:ext uri="{BB962C8B-B14F-4D97-AF65-F5344CB8AC3E}">
        <p14:creationId xmlns:p14="http://schemas.microsoft.com/office/powerpoint/2010/main" val="92447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20" name="Dikdörtgen 19">
            <a:extLst>
              <a:ext uri="{FF2B5EF4-FFF2-40B4-BE49-F238E27FC236}">
                <a16:creationId xmlns:a16="http://schemas.microsoft.com/office/drawing/2014/main" id="{190F0B6D-0563-435D-81F6-4F21D340B6DB}"/>
              </a:ext>
            </a:extLst>
          </p:cNvPr>
          <p:cNvSpPr/>
          <p:nvPr userDrawn="1"/>
        </p:nvSpPr>
        <p:spPr>
          <a:xfrm>
            <a:off x="1" y="2157498"/>
            <a:ext cx="1263651" cy="414147"/>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1" name="Dikdörtgen 20">
            <a:extLst>
              <a:ext uri="{FF2B5EF4-FFF2-40B4-BE49-F238E27FC236}">
                <a16:creationId xmlns:a16="http://schemas.microsoft.com/office/drawing/2014/main" id="{5602F033-8926-4408-9B4D-01DE87BA5ADA}"/>
              </a:ext>
            </a:extLst>
          </p:cNvPr>
          <p:cNvSpPr/>
          <p:nvPr userDrawn="1"/>
        </p:nvSpPr>
        <p:spPr>
          <a:xfrm>
            <a:off x="946151" y="3158511"/>
            <a:ext cx="317501" cy="54590"/>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15" name="Metin Yer Tutucusu 2">
            <a:extLst>
              <a:ext uri="{FF2B5EF4-FFF2-40B4-BE49-F238E27FC236}">
                <a16:creationId xmlns:a16="http://schemas.microsoft.com/office/drawing/2014/main" id="{872039C0-39D4-452A-887F-C6AB14BBC74D}"/>
              </a:ext>
            </a:extLst>
          </p:cNvPr>
          <p:cNvSpPr>
            <a:spLocks noGrp="1"/>
          </p:cNvSpPr>
          <p:nvPr>
            <p:ph type="body" idx="1"/>
          </p:nvPr>
        </p:nvSpPr>
        <p:spPr>
          <a:xfrm>
            <a:off x="1433016" y="866912"/>
            <a:ext cx="3780429" cy="672204"/>
          </a:xfrm>
        </p:spPr>
        <p:txBody>
          <a:bodyPr anchor="ctr"/>
          <a:lstStyle>
            <a:lvl1pPr marL="0" indent="0" algn="ctr">
              <a:buNone/>
              <a:defRPr sz="2400" b="1">
                <a:latin typeface="Corbel" panose="020B05030202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dirty="0"/>
              <a:t>Asıl metin stillerini düzenle</a:t>
            </a:r>
          </a:p>
        </p:txBody>
      </p:sp>
      <p:sp>
        <p:nvSpPr>
          <p:cNvPr id="16" name="İçerik Yer Tutucusu 5">
            <a:extLst>
              <a:ext uri="{FF2B5EF4-FFF2-40B4-BE49-F238E27FC236}">
                <a16:creationId xmlns:a16="http://schemas.microsoft.com/office/drawing/2014/main" id="{31600E16-C7FB-4B5B-91A5-7B4B357386AD}"/>
              </a:ext>
            </a:extLst>
          </p:cNvPr>
          <p:cNvSpPr>
            <a:spLocks noGrp="1"/>
          </p:cNvSpPr>
          <p:nvPr>
            <p:ph sz="quarter" idx="4"/>
          </p:nvPr>
        </p:nvSpPr>
        <p:spPr>
          <a:xfrm>
            <a:off x="1433016" y="1705809"/>
            <a:ext cx="9922373" cy="4483854"/>
          </a:xfrm>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cxnSp>
        <p:nvCxnSpPr>
          <p:cNvPr id="40" name="Düz Bağlayıcı 39">
            <a:extLst>
              <a:ext uri="{FF2B5EF4-FFF2-40B4-BE49-F238E27FC236}">
                <a16:creationId xmlns:a16="http://schemas.microsoft.com/office/drawing/2014/main" id="{C8B54EE3-42A5-4378-A04A-301E4B1C4B59}"/>
              </a:ext>
            </a:extLst>
          </p:cNvPr>
          <p:cNvCxnSpPr>
            <a:cxnSpLocks/>
          </p:cNvCxnSpPr>
          <p:nvPr userDrawn="1"/>
        </p:nvCxnSpPr>
        <p:spPr>
          <a:xfrm>
            <a:off x="0" y="558797"/>
            <a:ext cx="95583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1" name="Resim 40">
            <a:extLst>
              <a:ext uri="{FF2B5EF4-FFF2-40B4-BE49-F238E27FC236}">
                <a16:creationId xmlns:a16="http://schemas.microsoft.com/office/drawing/2014/main" id="{FACDCE8C-FF94-478C-B761-E7565C4A9C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39" t="14950" r="21412" b="14545"/>
          <a:stretch/>
        </p:blipFill>
        <p:spPr>
          <a:xfrm>
            <a:off x="10039755" y="141285"/>
            <a:ext cx="832631" cy="835024"/>
          </a:xfrm>
          <a:prstGeom prst="rect">
            <a:avLst/>
          </a:prstGeom>
        </p:spPr>
      </p:pic>
      <p:cxnSp>
        <p:nvCxnSpPr>
          <p:cNvPr id="42" name="Düz Bağlayıcı 41">
            <a:extLst>
              <a:ext uri="{FF2B5EF4-FFF2-40B4-BE49-F238E27FC236}">
                <a16:creationId xmlns:a16="http://schemas.microsoft.com/office/drawing/2014/main" id="{76EFFD84-904F-41AE-961C-73195083D614}"/>
              </a:ext>
            </a:extLst>
          </p:cNvPr>
          <p:cNvCxnSpPr>
            <a:cxnSpLocks/>
          </p:cNvCxnSpPr>
          <p:nvPr userDrawn="1"/>
        </p:nvCxnSpPr>
        <p:spPr>
          <a:xfrm flipV="1">
            <a:off x="11353800" y="554831"/>
            <a:ext cx="838200" cy="794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Metin kutusu 42">
            <a:extLst>
              <a:ext uri="{FF2B5EF4-FFF2-40B4-BE49-F238E27FC236}">
                <a16:creationId xmlns:a16="http://schemas.microsoft.com/office/drawing/2014/main" id="{7C4A4749-2280-4998-BA4A-9700BE83F24A}"/>
              </a:ext>
            </a:extLst>
          </p:cNvPr>
          <p:cNvSpPr txBox="1"/>
          <p:nvPr userDrawn="1"/>
        </p:nvSpPr>
        <p:spPr>
          <a:xfrm>
            <a:off x="1022588" y="366511"/>
            <a:ext cx="2374433" cy="369332"/>
          </a:xfrm>
          <a:prstGeom prst="rect">
            <a:avLst/>
          </a:prstGeom>
          <a:solidFill>
            <a:schemeClr val="bg1"/>
          </a:solidFill>
        </p:spPr>
        <p:txBody>
          <a:bodyPr wrap="none" rtlCol="0">
            <a:spAutoFit/>
          </a:bodyPr>
          <a:lstStyle/>
          <a:p>
            <a:pPr algn="ctr"/>
            <a:r>
              <a:rPr lang="tr-TR" sz="1800" dirty="0">
                <a:solidFill>
                  <a:srgbClr val="C00000"/>
                </a:solidFill>
                <a:latin typeface="Corbel Light" panose="020B0303020204020204" pitchFamily="34" charset="0"/>
              </a:rPr>
              <a:t>www.akillisehirler.gov.tr</a:t>
            </a:r>
          </a:p>
        </p:txBody>
      </p:sp>
      <p:sp>
        <p:nvSpPr>
          <p:cNvPr id="44" name="Metin kutusu 43">
            <a:extLst>
              <a:ext uri="{FF2B5EF4-FFF2-40B4-BE49-F238E27FC236}">
                <a16:creationId xmlns:a16="http://schemas.microsoft.com/office/drawing/2014/main" id="{D9CCEB89-143E-4354-95B7-CA8802309161}"/>
              </a:ext>
            </a:extLst>
          </p:cNvPr>
          <p:cNvSpPr txBox="1"/>
          <p:nvPr userDrawn="1"/>
        </p:nvSpPr>
        <p:spPr>
          <a:xfrm>
            <a:off x="5787223" y="6387466"/>
            <a:ext cx="5348285" cy="369332"/>
          </a:xfrm>
          <a:prstGeom prst="rect">
            <a:avLst/>
          </a:prstGeom>
          <a:noFill/>
        </p:spPr>
        <p:txBody>
          <a:bodyPr wrap="square" rtlCol="0">
            <a:spAutoFit/>
          </a:bodyPr>
          <a:lstStyle/>
          <a:p>
            <a:pPr algn="ctr"/>
            <a:r>
              <a:rPr lang="tr-TR" sz="1800" b="0" dirty="0">
                <a:solidFill>
                  <a:srgbClr val="54565A"/>
                </a:solidFill>
                <a:effectLst/>
                <a:latin typeface="Corbel" panose="020B0503020204020204" pitchFamily="34" charset="0"/>
              </a:rPr>
              <a:t>Akıllı Şehir Uygulamalarına Yönelik Rehberlik Etkinliği</a:t>
            </a:r>
          </a:p>
        </p:txBody>
      </p:sp>
      <p:cxnSp>
        <p:nvCxnSpPr>
          <p:cNvPr id="45" name="Düz Bağlayıcı 44">
            <a:extLst>
              <a:ext uri="{FF2B5EF4-FFF2-40B4-BE49-F238E27FC236}">
                <a16:creationId xmlns:a16="http://schemas.microsoft.com/office/drawing/2014/main" id="{0BD09A5B-66E8-4002-B623-55E7C5CD2BA8}"/>
              </a:ext>
            </a:extLst>
          </p:cNvPr>
          <p:cNvCxnSpPr>
            <a:cxnSpLocks/>
          </p:cNvCxnSpPr>
          <p:nvPr userDrawn="1"/>
        </p:nvCxnSpPr>
        <p:spPr>
          <a:xfrm>
            <a:off x="11353200" y="6564677"/>
            <a:ext cx="838800" cy="7789"/>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cxnSp>
        <p:nvCxnSpPr>
          <p:cNvPr id="17" name="Düz Bağlayıcı 16">
            <a:extLst>
              <a:ext uri="{FF2B5EF4-FFF2-40B4-BE49-F238E27FC236}">
                <a16:creationId xmlns:a16="http://schemas.microsoft.com/office/drawing/2014/main" id="{AC5DB970-7CC8-4385-9AF9-4AEB2A7F6F3B}"/>
              </a:ext>
            </a:extLst>
          </p:cNvPr>
          <p:cNvCxnSpPr>
            <a:cxnSpLocks/>
          </p:cNvCxnSpPr>
          <p:nvPr userDrawn="1"/>
        </p:nvCxnSpPr>
        <p:spPr>
          <a:xfrm>
            <a:off x="0" y="6572130"/>
            <a:ext cx="5569528" cy="0"/>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10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şlık ve İçerik">
    <p:spTree>
      <p:nvGrpSpPr>
        <p:cNvPr id="1" name=""/>
        <p:cNvGrpSpPr/>
        <p:nvPr/>
      </p:nvGrpSpPr>
      <p:grpSpPr>
        <a:xfrm>
          <a:off x="0" y="0"/>
          <a:ext cx="0" cy="0"/>
          <a:chOff x="0" y="0"/>
          <a:chExt cx="0" cy="0"/>
        </a:xfrm>
      </p:grpSpPr>
      <p:sp>
        <p:nvSpPr>
          <p:cNvPr id="15" name="Metin Yer Tutucusu 2">
            <a:extLst>
              <a:ext uri="{FF2B5EF4-FFF2-40B4-BE49-F238E27FC236}">
                <a16:creationId xmlns:a16="http://schemas.microsoft.com/office/drawing/2014/main" id="{872039C0-39D4-452A-887F-C6AB14BBC74D}"/>
              </a:ext>
            </a:extLst>
          </p:cNvPr>
          <p:cNvSpPr>
            <a:spLocks noGrp="1"/>
          </p:cNvSpPr>
          <p:nvPr>
            <p:ph type="body" idx="1"/>
          </p:nvPr>
        </p:nvSpPr>
        <p:spPr>
          <a:xfrm>
            <a:off x="838200" y="866912"/>
            <a:ext cx="4375245" cy="672204"/>
          </a:xfrm>
        </p:spPr>
        <p:txBody>
          <a:bodyPr anchor="ctr"/>
          <a:lstStyle>
            <a:lvl1pPr marL="0" indent="0" algn="ctr">
              <a:buNone/>
              <a:defRPr sz="2400" b="1">
                <a:latin typeface="Corbel" panose="020B05030202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dirty="0"/>
              <a:t>Asıl metin stillerini düzenle</a:t>
            </a:r>
          </a:p>
        </p:txBody>
      </p:sp>
      <p:sp>
        <p:nvSpPr>
          <p:cNvPr id="16" name="İçerik Yer Tutucusu 5">
            <a:extLst>
              <a:ext uri="{FF2B5EF4-FFF2-40B4-BE49-F238E27FC236}">
                <a16:creationId xmlns:a16="http://schemas.microsoft.com/office/drawing/2014/main" id="{31600E16-C7FB-4B5B-91A5-7B4B357386AD}"/>
              </a:ext>
            </a:extLst>
          </p:cNvPr>
          <p:cNvSpPr>
            <a:spLocks noGrp="1"/>
          </p:cNvSpPr>
          <p:nvPr>
            <p:ph sz="quarter" idx="4"/>
          </p:nvPr>
        </p:nvSpPr>
        <p:spPr>
          <a:xfrm>
            <a:off x="838203" y="1705809"/>
            <a:ext cx="10517188" cy="4483854"/>
          </a:xfrm>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cxnSp>
        <p:nvCxnSpPr>
          <p:cNvPr id="25" name="Düz Bağlayıcı 24">
            <a:extLst>
              <a:ext uri="{FF2B5EF4-FFF2-40B4-BE49-F238E27FC236}">
                <a16:creationId xmlns:a16="http://schemas.microsoft.com/office/drawing/2014/main" id="{9491FBE5-3176-48BA-8D2A-3D5A3DD0027F}"/>
              </a:ext>
            </a:extLst>
          </p:cNvPr>
          <p:cNvCxnSpPr>
            <a:cxnSpLocks/>
          </p:cNvCxnSpPr>
          <p:nvPr userDrawn="1"/>
        </p:nvCxnSpPr>
        <p:spPr>
          <a:xfrm>
            <a:off x="0" y="558797"/>
            <a:ext cx="95583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6" name="Resim 25">
            <a:extLst>
              <a:ext uri="{FF2B5EF4-FFF2-40B4-BE49-F238E27FC236}">
                <a16:creationId xmlns:a16="http://schemas.microsoft.com/office/drawing/2014/main" id="{67C33B18-A850-4F1D-AE7F-DA5DB6A525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39" t="14950" r="21412" b="14545"/>
          <a:stretch/>
        </p:blipFill>
        <p:spPr>
          <a:xfrm>
            <a:off x="10039757" y="141285"/>
            <a:ext cx="832631" cy="835024"/>
          </a:xfrm>
          <a:prstGeom prst="rect">
            <a:avLst/>
          </a:prstGeom>
        </p:spPr>
      </p:pic>
      <p:cxnSp>
        <p:nvCxnSpPr>
          <p:cNvPr id="27" name="Düz Bağlayıcı 26">
            <a:extLst>
              <a:ext uri="{FF2B5EF4-FFF2-40B4-BE49-F238E27FC236}">
                <a16:creationId xmlns:a16="http://schemas.microsoft.com/office/drawing/2014/main" id="{D25BA9CA-F153-441A-B812-3F4C6B2A8B57}"/>
              </a:ext>
            </a:extLst>
          </p:cNvPr>
          <p:cNvCxnSpPr>
            <a:cxnSpLocks/>
          </p:cNvCxnSpPr>
          <p:nvPr userDrawn="1"/>
        </p:nvCxnSpPr>
        <p:spPr>
          <a:xfrm flipV="1">
            <a:off x="11353800" y="554833"/>
            <a:ext cx="838200" cy="794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Metin kutusu 27">
            <a:extLst>
              <a:ext uri="{FF2B5EF4-FFF2-40B4-BE49-F238E27FC236}">
                <a16:creationId xmlns:a16="http://schemas.microsoft.com/office/drawing/2014/main" id="{951054B7-25E6-4124-98B0-238F4940983B}"/>
              </a:ext>
            </a:extLst>
          </p:cNvPr>
          <p:cNvSpPr txBox="1"/>
          <p:nvPr userDrawn="1"/>
        </p:nvSpPr>
        <p:spPr>
          <a:xfrm>
            <a:off x="1022588" y="366511"/>
            <a:ext cx="2374433" cy="369332"/>
          </a:xfrm>
          <a:prstGeom prst="rect">
            <a:avLst/>
          </a:prstGeom>
          <a:solidFill>
            <a:schemeClr val="bg1"/>
          </a:solidFill>
        </p:spPr>
        <p:txBody>
          <a:bodyPr wrap="none" rtlCol="0">
            <a:spAutoFit/>
          </a:bodyPr>
          <a:lstStyle/>
          <a:p>
            <a:pPr algn="ctr"/>
            <a:r>
              <a:rPr lang="tr-TR" sz="1800" dirty="0">
                <a:solidFill>
                  <a:srgbClr val="C00000"/>
                </a:solidFill>
                <a:latin typeface="Corbel Light" panose="020B0303020204020204" pitchFamily="34" charset="0"/>
              </a:rPr>
              <a:t>www.akillisehirler.gov.tr</a:t>
            </a:r>
          </a:p>
        </p:txBody>
      </p:sp>
      <p:sp>
        <p:nvSpPr>
          <p:cNvPr id="29" name="Metin kutusu 28">
            <a:extLst>
              <a:ext uri="{FF2B5EF4-FFF2-40B4-BE49-F238E27FC236}">
                <a16:creationId xmlns:a16="http://schemas.microsoft.com/office/drawing/2014/main" id="{ED6B0DEC-5BD7-4120-8F97-0A77FCDC1A13}"/>
              </a:ext>
            </a:extLst>
          </p:cNvPr>
          <p:cNvSpPr txBox="1"/>
          <p:nvPr userDrawn="1"/>
        </p:nvSpPr>
        <p:spPr>
          <a:xfrm>
            <a:off x="5787224" y="6387466"/>
            <a:ext cx="5348285" cy="369332"/>
          </a:xfrm>
          <a:prstGeom prst="rect">
            <a:avLst/>
          </a:prstGeom>
          <a:noFill/>
        </p:spPr>
        <p:txBody>
          <a:bodyPr wrap="square" rtlCol="0">
            <a:spAutoFit/>
          </a:bodyPr>
          <a:lstStyle/>
          <a:p>
            <a:pPr algn="ctr"/>
            <a:r>
              <a:rPr lang="tr-TR" sz="1800" b="0" dirty="0">
                <a:solidFill>
                  <a:srgbClr val="54565A"/>
                </a:solidFill>
                <a:effectLst/>
                <a:latin typeface="Corbel" panose="020B0503020204020204" pitchFamily="34" charset="0"/>
              </a:rPr>
              <a:t>Akıllı Şehir Uygulamalarına Yönelik Rehberlik Etkinliği</a:t>
            </a:r>
          </a:p>
        </p:txBody>
      </p:sp>
      <p:cxnSp>
        <p:nvCxnSpPr>
          <p:cNvPr id="30" name="Düz Bağlayıcı 29">
            <a:extLst>
              <a:ext uri="{FF2B5EF4-FFF2-40B4-BE49-F238E27FC236}">
                <a16:creationId xmlns:a16="http://schemas.microsoft.com/office/drawing/2014/main" id="{715D5DBD-30B6-44AC-A10D-EAB8DD5D4A93}"/>
              </a:ext>
            </a:extLst>
          </p:cNvPr>
          <p:cNvCxnSpPr>
            <a:cxnSpLocks/>
          </p:cNvCxnSpPr>
          <p:nvPr userDrawn="1"/>
        </p:nvCxnSpPr>
        <p:spPr>
          <a:xfrm>
            <a:off x="11353200" y="6564679"/>
            <a:ext cx="838800" cy="7789"/>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cxnSp>
        <p:nvCxnSpPr>
          <p:cNvPr id="13" name="Düz Bağlayıcı 12">
            <a:extLst>
              <a:ext uri="{FF2B5EF4-FFF2-40B4-BE49-F238E27FC236}">
                <a16:creationId xmlns:a16="http://schemas.microsoft.com/office/drawing/2014/main" id="{6FFE0149-6349-477E-9C9B-B605EE2EBBB7}"/>
              </a:ext>
            </a:extLst>
          </p:cNvPr>
          <p:cNvCxnSpPr>
            <a:cxnSpLocks/>
          </p:cNvCxnSpPr>
          <p:nvPr userDrawn="1"/>
        </p:nvCxnSpPr>
        <p:spPr>
          <a:xfrm>
            <a:off x="0" y="6572130"/>
            <a:ext cx="5569528" cy="0"/>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538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ki İçerik">
    <p:spTree>
      <p:nvGrpSpPr>
        <p:cNvPr id="1" name=""/>
        <p:cNvGrpSpPr/>
        <p:nvPr/>
      </p:nvGrpSpPr>
      <p:grpSpPr>
        <a:xfrm>
          <a:off x="0" y="0"/>
          <a:ext cx="0" cy="0"/>
          <a:chOff x="0" y="0"/>
          <a:chExt cx="0" cy="0"/>
        </a:xfrm>
      </p:grpSpPr>
      <p:sp>
        <p:nvSpPr>
          <p:cNvPr id="26" name="Dikdörtgen 25">
            <a:extLst>
              <a:ext uri="{FF2B5EF4-FFF2-40B4-BE49-F238E27FC236}">
                <a16:creationId xmlns:a16="http://schemas.microsoft.com/office/drawing/2014/main" id="{45104E1B-A075-4315-BE79-8CFEC1C8174D}"/>
              </a:ext>
            </a:extLst>
          </p:cNvPr>
          <p:cNvSpPr/>
          <p:nvPr userDrawn="1"/>
        </p:nvSpPr>
        <p:spPr>
          <a:xfrm>
            <a:off x="9896557" y="1730186"/>
            <a:ext cx="1764907" cy="10772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7" name="Dikdörtgen 26">
            <a:extLst>
              <a:ext uri="{FF2B5EF4-FFF2-40B4-BE49-F238E27FC236}">
                <a16:creationId xmlns:a16="http://schemas.microsoft.com/office/drawing/2014/main" id="{F526DD1F-9B7E-4249-9D53-3B9E45DA2185}"/>
              </a:ext>
            </a:extLst>
          </p:cNvPr>
          <p:cNvSpPr/>
          <p:nvPr userDrawn="1"/>
        </p:nvSpPr>
        <p:spPr>
          <a:xfrm rot="5400000">
            <a:off x="10846423" y="2545230"/>
            <a:ext cx="1737807" cy="107724"/>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nvGrpSpPr>
          <p:cNvPr id="30" name="Grup 29">
            <a:extLst>
              <a:ext uri="{FF2B5EF4-FFF2-40B4-BE49-F238E27FC236}">
                <a16:creationId xmlns:a16="http://schemas.microsoft.com/office/drawing/2014/main" id="{71F3BD14-A232-45BD-AF86-53B45AAA437F}"/>
              </a:ext>
            </a:extLst>
          </p:cNvPr>
          <p:cNvGrpSpPr/>
          <p:nvPr userDrawn="1"/>
        </p:nvGrpSpPr>
        <p:grpSpPr>
          <a:xfrm flipH="1" flipV="1">
            <a:off x="8569977" y="4007236"/>
            <a:ext cx="2163595" cy="1223969"/>
            <a:chOff x="9050905" y="1882998"/>
            <a:chExt cx="2163595" cy="1223969"/>
          </a:xfrm>
        </p:grpSpPr>
        <p:sp>
          <p:nvSpPr>
            <p:cNvPr id="28" name="Dikdörtgen 27">
              <a:extLst>
                <a:ext uri="{FF2B5EF4-FFF2-40B4-BE49-F238E27FC236}">
                  <a16:creationId xmlns:a16="http://schemas.microsoft.com/office/drawing/2014/main" id="{C9833777-C563-46B0-A924-8D002A041CB3}"/>
                </a:ext>
              </a:extLst>
            </p:cNvPr>
            <p:cNvSpPr/>
            <p:nvPr userDrawn="1"/>
          </p:nvSpPr>
          <p:spPr>
            <a:xfrm flipH="1">
              <a:off x="9050905" y="1882998"/>
              <a:ext cx="2069141" cy="10772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9" name="Dikdörtgen 28">
              <a:extLst>
                <a:ext uri="{FF2B5EF4-FFF2-40B4-BE49-F238E27FC236}">
                  <a16:creationId xmlns:a16="http://schemas.microsoft.com/office/drawing/2014/main" id="{BBD11931-8FC5-408A-9105-9D46AC8D318C}"/>
                </a:ext>
              </a:extLst>
            </p:cNvPr>
            <p:cNvSpPr/>
            <p:nvPr userDrawn="1"/>
          </p:nvSpPr>
          <p:spPr>
            <a:xfrm rot="16200000" flipH="1">
              <a:off x="10548515" y="2440983"/>
              <a:ext cx="1223969" cy="108000"/>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sp>
        <p:nvSpPr>
          <p:cNvPr id="23" name="Metin Yer Tutucusu 2">
            <a:extLst>
              <a:ext uri="{FF2B5EF4-FFF2-40B4-BE49-F238E27FC236}">
                <a16:creationId xmlns:a16="http://schemas.microsoft.com/office/drawing/2014/main" id="{61408CE7-0443-4BE0-B17D-3014C834EE18}"/>
              </a:ext>
            </a:extLst>
          </p:cNvPr>
          <p:cNvSpPr>
            <a:spLocks noGrp="1"/>
          </p:cNvSpPr>
          <p:nvPr>
            <p:ph type="body" idx="1"/>
          </p:nvPr>
        </p:nvSpPr>
        <p:spPr>
          <a:xfrm>
            <a:off x="8826274" y="3016652"/>
            <a:ext cx="2635476" cy="823912"/>
          </a:xfrm>
        </p:spPr>
        <p:txBody>
          <a:bodyPr anchor="b"/>
          <a:lstStyle>
            <a:lvl1pPr marL="0" indent="0" algn="ctr">
              <a:buNone/>
              <a:defRPr sz="2400" b="1">
                <a:latin typeface="Corbel" panose="020B05030202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25" name="İçerik Yer Tutucusu 5">
            <a:extLst>
              <a:ext uri="{FF2B5EF4-FFF2-40B4-BE49-F238E27FC236}">
                <a16:creationId xmlns:a16="http://schemas.microsoft.com/office/drawing/2014/main" id="{681E759F-F754-4CAB-9B87-2D5AD7BBFD35}"/>
              </a:ext>
            </a:extLst>
          </p:cNvPr>
          <p:cNvSpPr>
            <a:spLocks noGrp="1"/>
          </p:cNvSpPr>
          <p:nvPr>
            <p:ph sz="quarter" idx="4"/>
          </p:nvPr>
        </p:nvSpPr>
        <p:spPr>
          <a:xfrm>
            <a:off x="1472669" y="1730186"/>
            <a:ext cx="6197427" cy="4484266"/>
          </a:xfrm>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19" name="Dikdörtgen 18">
            <a:extLst>
              <a:ext uri="{FF2B5EF4-FFF2-40B4-BE49-F238E27FC236}">
                <a16:creationId xmlns:a16="http://schemas.microsoft.com/office/drawing/2014/main" id="{5777D325-8B7B-41DC-8C13-6F53E8F55EF0}"/>
              </a:ext>
            </a:extLst>
          </p:cNvPr>
          <p:cNvSpPr/>
          <p:nvPr userDrawn="1"/>
        </p:nvSpPr>
        <p:spPr>
          <a:xfrm rot="5400000">
            <a:off x="279606" y="3736386"/>
            <a:ext cx="332890" cy="57236"/>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cxnSp>
        <p:nvCxnSpPr>
          <p:cNvPr id="38" name="Düz Bağlayıcı 37">
            <a:extLst>
              <a:ext uri="{FF2B5EF4-FFF2-40B4-BE49-F238E27FC236}">
                <a16:creationId xmlns:a16="http://schemas.microsoft.com/office/drawing/2014/main" id="{2B0148A5-494C-4AEE-9CF5-95BA03F9635F}"/>
              </a:ext>
            </a:extLst>
          </p:cNvPr>
          <p:cNvCxnSpPr>
            <a:cxnSpLocks/>
          </p:cNvCxnSpPr>
          <p:nvPr userDrawn="1"/>
        </p:nvCxnSpPr>
        <p:spPr>
          <a:xfrm>
            <a:off x="0" y="558797"/>
            <a:ext cx="95583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9" name="Resim 38">
            <a:extLst>
              <a:ext uri="{FF2B5EF4-FFF2-40B4-BE49-F238E27FC236}">
                <a16:creationId xmlns:a16="http://schemas.microsoft.com/office/drawing/2014/main" id="{F86FA114-8623-46CC-8B96-E67622BBBB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39" t="14950" r="21412" b="14545"/>
          <a:stretch/>
        </p:blipFill>
        <p:spPr>
          <a:xfrm>
            <a:off x="10039755" y="141285"/>
            <a:ext cx="832631" cy="835024"/>
          </a:xfrm>
          <a:prstGeom prst="rect">
            <a:avLst/>
          </a:prstGeom>
        </p:spPr>
      </p:pic>
      <p:cxnSp>
        <p:nvCxnSpPr>
          <p:cNvPr id="40" name="Düz Bağlayıcı 39">
            <a:extLst>
              <a:ext uri="{FF2B5EF4-FFF2-40B4-BE49-F238E27FC236}">
                <a16:creationId xmlns:a16="http://schemas.microsoft.com/office/drawing/2014/main" id="{CDFE778C-8511-4E0F-BE21-5875D6ADC7DA}"/>
              </a:ext>
            </a:extLst>
          </p:cNvPr>
          <p:cNvCxnSpPr>
            <a:cxnSpLocks/>
          </p:cNvCxnSpPr>
          <p:nvPr userDrawn="1"/>
        </p:nvCxnSpPr>
        <p:spPr>
          <a:xfrm flipV="1">
            <a:off x="11353800" y="554831"/>
            <a:ext cx="838200" cy="794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a16="http://schemas.microsoft.com/office/drawing/2014/main" id="{B947EBD9-FBC3-4C0D-B239-DCCC2C08DFD0}"/>
              </a:ext>
            </a:extLst>
          </p:cNvPr>
          <p:cNvSpPr txBox="1"/>
          <p:nvPr userDrawn="1"/>
        </p:nvSpPr>
        <p:spPr>
          <a:xfrm>
            <a:off x="1022588" y="366511"/>
            <a:ext cx="2374433" cy="369332"/>
          </a:xfrm>
          <a:prstGeom prst="rect">
            <a:avLst/>
          </a:prstGeom>
          <a:solidFill>
            <a:schemeClr val="bg1"/>
          </a:solidFill>
        </p:spPr>
        <p:txBody>
          <a:bodyPr wrap="none" rtlCol="0">
            <a:spAutoFit/>
          </a:bodyPr>
          <a:lstStyle/>
          <a:p>
            <a:pPr algn="ctr"/>
            <a:r>
              <a:rPr lang="tr-TR" sz="1800" dirty="0">
                <a:solidFill>
                  <a:srgbClr val="C00000"/>
                </a:solidFill>
                <a:latin typeface="Corbel Light" panose="020B0303020204020204" pitchFamily="34" charset="0"/>
              </a:rPr>
              <a:t>www.akillisehirler.gov.tr</a:t>
            </a:r>
          </a:p>
        </p:txBody>
      </p:sp>
      <p:sp>
        <p:nvSpPr>
          <p:cNvPr id="42" name="Metin kutusu 41">
            <a:extLst>
              <a:ext uri="{FF2B5EF4-FFF2-40B4-BE49-F238E27FC236}">
                <a16:creationId xmlns:a16="http://schemas.microsoft.com/office/drawing/2014/main" id="{B62E26D3-C8E6-4121-AEFD-CE3FEBAA664D}"/>
              </a:ext>
            </a:extLst>
          </p:cNvPr>
          <p:cNvSpPr txBox="1"/>
          <p:nvPr userDrawn="1"/>
        </p:nvSpPr>
        <p:spPr>
          <a:xfrm>
            <a:off x="5787223" y="6387466"/>
            <a:ext cx="5348285" cy="369332"/>
          </a:xfrm>
          <a:prstGeom prst="rect">
            <a:avLst/>
          </a:prstGeom>
          <a:noFill/>
        </p:spPr>
        <p:txBody>
          <a:bodyPr wrap="square" rtlCol="0">
            <a:spAutoFit/>
          </a:bodyPr>
          <a:lstStyle/>
          <a:p>
            <a:pPr algn="ctr"/>
            <a:r>
              <a:rPr lang="tr-TR" sz="1800" b="0" dirty="0">
                <a:solidFill>
                  <a:srgbClr val="54565A"/>
                </a:solidFill>
                <a:effectLst/>
                <a:latin typeface="Corbel" panose="020B0503020204020204" pitchFamily="34" charset="0"/>
              </a:rPr>
              <a:t>Akıllı Şehir Uygulamalarına Yönelik Rehberlik Etkinliği</a:t>
            </a:r>
          </a:p>
        </p:txBody>
      </p:sp>
      <p:cxnSp>
        <p:nvCxnSpPr>
          <p:cNvPr id="43" name="Düz Bağlayıcı 42">
            <a:extLst>
              <a:ext uri="{FF2B5EF4-FFF2-40B4-BE49-F238E27FC236}">
                <a16:creationId xmlns:a16="http://schemas.microsoft.com/office/drawing/2014/main" id="{2206F9E1-E485-478F-97D1-5042AB7A0675}"/>
              </a:ext>
            </a:extLst>
          </p:cNvPr>
          <p:cNvCxnSpPr>
            <a:cxnSpLocks/>
          </p:cNvCxnSpPr>
          <p:nvPr userDrawn="1"/>
        </p:nvCxnSpPr>
        <p:spPr>
          <a:xfrm>
            <a:off x="11353200" y="6564677"/>
            <a:ext cx="838800" cy="7789"/>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9F69A572-FC27-4FD9-B37E-4F64F531A225}"/>
              </a:ext>
            </a:extLst>
          </p:cNvPr>
          <p:cNvCxnSpPr>
            <a:cxnSpLocks/>
          </p:cNvCxnSpPr>
          <p:nvPr userDrawn="1"/>
        </p:nvCxnSpPr>
        <p:spPr>
          <a:xfrm>
            <a:off x="0" y="6572130"/>
            <a:ext cx="5569528" cy="0"/>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589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rşılaştırma">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02325AE8-EBB0-4F05-9D49-45AF8A5E3E0A}"/>
              </a:ext>
            </a:extLst>
          </p:cNvPr>
          <p:cNvSpPr>
            <a:spLocks noGrp="1"/>
          </p:cNvSpPr>
          <p:nvPr>
            <p:ph type="body" idx="1"/>
          </p:nvPr>
        </p:nvSpPr>
        <p:spPr>
          <a:xfrm>
            <a:off x="707791" y="3062306"/>
            <a:ext cx="2635476" cy="823912"/>
          </a:xfrm>
        </p:spPr>
        <p:txBody>
          <a:bodyPr anchor="b"/>
          <a:lstStyle>
            <a:lvl1pPr marL="0" indent="0" algn="ctr">
              <a:buNone/>
              <a:defRPr sz="2400" b="1">
                <a:latin typeface="Corbel" panose="020B0503020204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32E54CD4-2F0B-43C4-8C80-6D97BB5E5CC1}"/>
              </a:ext>
            </a:extLst>
          </p:cNvPr>
          <p:cNvSpPr>
            <a:spLocks noGrp="1"/>
          </p:cNvSpPr>
          <p:nvPr>
            <p:ph sz="quarter" idx="4"/>
          </p:nvPr>
        </p:nvSpPr>
        <p:spPr>
          <a:xfrm>
            <a:off x="4567962" y="1723758"/>
            <a:ext cx="6164335" cy="4465907"/>
          </a:xfrm>
        </p:spPr>
        <p:txBody>
          <a:bodyPr/>
          <a:lstStyle>
            <a:lvl1pPr>
              <a:defRPr>
                <a:latin typeface="Corbel" panose="020B0503020204020204" pitchFamily="34" charset="0"/>
              </a:defRPr>
            </a:lvl1pPr>
            <a:lvl2pPr>
              <a:defRPr>
                <a:latin typeface="Corbel" panose="020B0503020204020204" pitchFamily="34" charset="0"/>
              </a:defRPr>
            </a:lvl2pPr>
            <a:lvl3pPr>
              <a:defRPr>
                <a:latin typeface="Corbel" panose="020B0503020204020204" pitchFamily="34" charset="0"/>
              </a:defRPr>
            </a:lvl3pPr>
            <a:lvl4pPr>
              <a:defRPr>
                <a:latin typeface="Corbel" panose="020B0503020204020204" pitchFamily="34" charset="0"/>
              </a:defRPr>
            </a:lvl4pPr>
            <a:lvl5pPr>
              <a:defRPr>
                <a:latin typeface="Corbel" panose="020B0503020204020204" pitchFamily="34" charset="0"/>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16" name="Dikdörtgen 15">
            <a:extLst>
              <a:ext uri="{FF2B5EF4-FFF2-40B4-BE49-F238E27FC236}">
                <a16:creationId xmlns:a16="http://schemas.microsoft.com/office/drawing/2014/main" id="{C3D1BC1F-9FEB-4CBA-BBA9-A931BB492CCF}"/>
              </a:ext>
            </a:extLst>
          </p:cNvPr>
          <p:cNvSpPr/>
          <p:nvPr userDrawn="1"/>
        </p:nvSpPr>
        <p:spPr>
          <a:xfrm rot="10800000">
            <a:off x="525157" y="5117046"/>
            <a:ext cx="1764907" cy="10772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17" name="Dikdörtgen 16">
            <a:extLst>
              <a:ext uri="{FF2B5EF4-FFF2-40B4-BE49-F238E27FC236}">
                <a16:creationId xmlns:a16="http://schemas.microsoft.com/office/drawing/2014/main" id="{6BA499C4-5C8C-405A-B9E1-C168E636BF55}"/>
              </a:ext>
            </a:extLst>
          </p:cNvPr>
          <p:cNvSpPr/>
          <p:nvPr userDrawn="1"/>
        </p:nvSpPr>
        <p:spPr>
          <a:xfrm rot="16200000">
            <a:off x="-397606" y="4302006"/>
            <a:ext cx="1737807" cy="107724"/>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nvGrpSpPr>
          <p:cNvPr id="18" name="Grup 17">
            <a:extLst>
              <a:ext uri="{FF2B5EF4-FFF2-40B4-BE49-F238E27FC236}">
                <a16:creationId xmlns:a16="http://schemas.microsoft.com/office/drawing/2014/main" id="{5F92A3A0-A032-4FC0-9B44-3DAC99EA1262}"/>
              </a:ext>
            </a:extLst>
          </p:cNvPr>
          <p:cNvGrpSpPr/>
          <p:nvPr userDrawn="1"/>
        </p:nvGrpSpPr>
        <p:grpSpPr>
          <a:xfrm rot="10800000" flipH="1" flipV="1">
            <a:off x="1457812" y="1723759"/>
            <a:ext cx="2158832" cy="1223969"/>
            <a:chOff x="9055668" y="1882998"/>
            <a:chExt cx="2158832" cy="1223969"/>
          </a:xfrm>
        </p:grpSpPr>
        <p:sp>
          <p:nvSpPr>
            <p:cNvPr id="19" name="Dikdörtgen 18">
              <a:extLst>
                <a:ext uri="{FF2B5EF4-FFF2-40B4-BE49-F238E27FC236}">
                  <a16:creationId xmlns:a16="http://schemas.microsoft.com/office/drawing/2014/main" id="{44AA971D-424A-4D4E-80BE-70972B0D22B3}"/>
                </a:ext>
              </a:extLst>
            </p:cNvPr>
            <p:cNvSpPr/>
            <p:nvPr userDrawn="1"/>
          </p:nvSpPr>
          <p:spPr>
            <a:xfrm flipH="1">
              <a:off x="9055668" y="1882998"/>
              <a:ext cx="2069141" cy="10772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0" name="Dikdörtgen 19">
              <a:extLst>
                <a:ext uri="{FF2B5EF4-FFF2-40B4-BE49-F238E27FC236}">
                  <a16:creationId xmlns:a16="http://schemas.microsoft.com/office/drawing/2014/main" id="{1EB51F3B-EFD8-4834-94B5-40F07F1D29E9}"/>
                </a:ext>
              </a:extLst>
            </p:cNvPr>
            <p:cNvSpPr/>
            <p:nvPr userDrawn="1"/>
          </p:nvSpPr>
          <p:spPr>
            <a:xfrm rot="16200000" flipH="1">
              <a:off x="10548515" y="2440983"/>
              <a:ext cx="1223969" cy="108000"/>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sp>
        <p:nvSpPr>
          <p:cNvPr id="21" name="Dikdörtgen 20">
            <a:extLst>
              <a:ext uri="{FF2B5EF4-FFF2-40B4-BE49-F238E27FC236}">
                <a16:creationId xmlns:a16="http://schemas.microsoft.com/office/drawing/2014/main" id="{5C29A126-7DF0-419C-A475-55C9BD05C5D9}"/>
              </a:ext>
            </a:extLst>
          </p:cNvPr>
          <p:cNvSpPr/>
          <p:nvPr userDrawn="1"/>
        </p:nvSpPr>
        <p:spPr>
          <a:xfrm rot="16200000">
            <a:off x="11517166" y="3154736"/>
            <a:ext cx="332890" cy="57236"/>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cxnSp>
        <p:nvCxnSpPr>
          <p:cNvPr id="24" name="Düz Bağlayıcı 23">
            <a:extLst>
              <a:ext uri="{FF2B5EF4-FFF2-40B4-BE49-F238E27FC236}">
                <a16:creationId xmlns:a16="http://schemas.microsoft.com/office/drawing/2014/main" id="{C6A20EA8-FA7F-4D36-8447-ABEDE10E53A0}"/>
              </a:ext>
            </a:extLst>
          </p:cNvPr>
          <p:cNvCxnSpPr>
            <a:cxnSpLocks/>
          </p:cNvCxnSpPr>
          <p:nvPr userDrawn="1"/>
        </p:nvCxnSpPr>
        <p:spPr>
          <a:xfrm>
            <a:off x="0" y="558797"/>
            <a:ext cx="95583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27" name="Resim 26">
            <a:extLst>
              <a:ext uri="{FF2B5EF4-FFF2-40B4-BE49-F238E27FC236}">
                <a16:creationId xmlns:a16="http://schemas.microsoft.com/office/drawing/2014/main" id="{9F72B565-5D31-4A71-9373-7F902535E5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39" t="14950" r="21412" b="14545"/>
          <a:stretch/>
        </p:blipFill>
        <p:spPr>
          <a:xfrm>
            <a:off x="10039755" y="141285"/>
            <a:ext cx="832631" cy="835024"/>
          </a:xfrm>
          <a:prstGeom prst="rect">
            <a:avLst/>
          </a:prstGeom>
        </p:spPr>
      </p:pic>
      <p:cxnSp>
        <p:nvCxnSpPr>
          <p:cNvPr id="28" name="Düz Bağlayıcı 27">
            <a:extLst>
              <a:ext uri="{FF2B5EF4-FFF2-40B4-BE49-F238E27FC236}">
                <a16:creationId xmlns:a16="http://schemas.microsoft.com/office/drawing/2014/main" id="{0361CC9A-32E1-44DC-9163-E40FB3CC5E0B}"/>
              </a:ext>
            </a:extLst>
          </p:cNvPr>
          <p:cNvCxnSpPr>
            <a:cxnSpLocks/>
          </p:cNvCxnSpPr>
          <p:nvPr userDrawn="1"/>
        </p:nvCxnSpPr>
        <p:spPr>
          <a:xfrm flipV="1">
            <a:off x="11353800" y="554831"/>
            <a:ext cx="838200" cy="794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Metin kutusu 28">
            <a:extLst>
              <a:ext uri="{FF2B5EF4-FFF2-40B4-BE49-F238E27FC236}">
                <a16:creationId xmlns:a16="http://schemas.microsoft.com/office/drawing/2014/main" id="{38F3293B-77F4-4EA7-883C-2DB5F34417B7}"/>
              </a:ext>
            </a:extLst>
          </p:cNvPr>
          <p:cNvSpPr txBox="1"/>
          <p:nvPr userDrawn="1"/>
        </p:nvSpPr>
        <p:spPr>
          <a:xfrm>
            <a:off x="1022588" y="366511"/>
            <a:ext cx="2374433" cy="369332"/>
          </a:xfrm>
          <a:prstGeom prst="rect">
            <a:avLst/>
          </a:prstGeom>
          <a:solidFill>
            <a:schemeClr val="bg1"/>
          </a:solidFill>
        </p:spPr>
        <p:txBody>
          <a:bodyPr wrap="none" rtlCol="0">
            <a:spAutoFit/>
          </a:bodyPr>
          <a:lstStyle/>
          <a:p>
            <a:pPr algn="ctr"/>
            <a:r>
              <a:rPr lang="tr-TR" sz="1800" dirty="0">
                <a:solidFill>
                  <a:srgbClr val="C00000"/>
                </a:solidFill>
                <a:latin typeface="Corbel Light" panose="020B0303020204020204" pitchFamily="34" charset="0"/>
              </a:rPr>
              <a:t>www.akillisehirler.gov.tr</a:t>
            </a:r>
          </a:p>
        </p:txBody>
      </p:sp>
      <p:sp>
        <p:nvSpPr>
          <p:cNvPr id="30" name="Metin kutusu 29">
            <a:extLst>
              <a:ext uri="{FF2B5EF4-FFF2-40B4-BE49-F238E27FC236}">
                <a16:creationId xmlns:a16="http://schemas.microsoft.com/office/drawing/2014/main" id="{13F26E2F-2F44-4B68-9761-40C3D99D819F}"/>
              </a:ext>
            </a:extLst>
          </p:cNvPr>
          <p:cNvSpPr txBox="1"/>
          <p:nvPr userDrawn="1"/>
        </p:nvSpPr>
        <p:spPr>
          <a:xfrm>
            <a:off x="5787223" y="6387466"/>
            <a:ext cx="5348285" cy="369332"/>
          </a:xfrm>
          <a:prstGeom prst="rect">
            <a:avLst/>
          </a:prstGeom>
          <a:noFill/>
        </p:spPr>
        <p:txBody>
          <a:bodyPr wrap="square" rtlCol="0">
            <a:spAutoFit/>
          </a:bodyPr>
          <a:lstStyle/>
          <a:p>
            <a:pPr algn="ctr"/>
            <a:r>
              <a:rPr lang="tr-TR" sz="1800" b="0" dirty="0">
                <a:solidFill>
                  <a:srgbClr val="54565A"/>
                </a:solidFill>
                <a:effectLst/>
                <a:latin typeface="Corbel" panose="020B0503020204020204" pitchFamily="34" charset="0"/>
              </a:rPr>
              <a:t>Akıllı Şehir Uygulamalarına Yönelik Rehberlik Etkinliği</a:t>
            </a:r>
          </a:p>
        </p:txBody>
      </p:sp>
      <p:cxnSp>
        <p:nvCxnSpPr>
          <p:cNvPr id="31" name="Düz Bağlayıcı 30">
            <a:extLst>
              <a:ext uri="{FF2B5EF4-FFF2-40B4-BE49-F238E27FC236}">
                <a16:creationId xmlns:a16="http://schemas.microsoft.com/office/drawing/2014/main" id="{BE1C88F5-FD20-4961-8356-7944EF270884}"/>
              </a:ext>
            </a:extLst>
          </p:cNvPr>
          <p:cNvCxnSpPr>
            <a:cxnSpLocks/>
          </p:cNvCxnSpPr>
          <p:nvPr userDrawn="1"/>
        </p:nvCxnSpPr>
        <p:spPr>
          <a:xfrm>
            <a:off x="11353200" y="6564677"/>
            <a:ext cx="838800" cy="7789"/>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cxnSp>
        <p:nvCxnSpPr>
          <p:cNvPr id="34" name="Düz Bağlayıcı 33">
            <a:extLst>
              <a:ext uri="{FF2B5EF4-FFF2-40B4-BE49-F238E27FC236}">
                <a16:creationId xmlns:a16="http://schemas.microsoft.com/office/drawing/2014/main" id="{62BD6A45-3131-4F19-BE4C-CEA1605FAC1A}"/>
              </a:ext>
            </a:extLst>
          </p:cNvPr>
          <p:cNvCxnSpPr>
            <a:cxnSpLocks/>
          </p:cNvCxnSpPr>
          <p:nvPr userDrawn="1"/>
        </p:nvCxnSpPr>
        <p:spPr>
          <a:xfrm>
            <a:off x="0" y="6572130"/>
            <a:ext cx="5569528" cy="0"/>
          </a:xfrm>
          <a:prstGeom prst="line">
            <a:avLst/>
          </a:prstGeom>
          <a:ln w="57150">
            <a:solidFill>
              <a:srgbClr val="4A4C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38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Yalnızca Başlık">
    <p:spTree>
      <p:nvGrpSpPr>
        <p:cNvPr id="1" name=""/>
        <p:cNvGrpSpPr/>
        <p:nvPr/>
      </p:nvGrpSpPr>
      <p:grpSpPr>
        <a:xfrm>
          <a:off x="0" y="0"/>
          <a:ext cx="0" cy="0"/>
          <a:chOff x="0" y="0"/>
          <a:chExt cx="0" cy="0"/>
        </a:xfrm>
      </p:grpSpPr>
      <p:sp>
        <p:nvSpPr>
          <p:cNvPr id="25" name="Dikdörtgen 24">
            <a:extLst>
              <a:ext uri="{FF2B5EF4-FFF2-40B4-BE49-F238E27FC236}">
                <a16:creationId xmlns:a16="http://schemas.microsoft.com/office/drawing/2014/main" id="{2C83F784-42F3-4EB9-AA32-DC2D09BC4D22}"/>
              </a:ext>
            </a:extLst>
          </p:cNvPr>
          <p:cNvSpPr/>
          <p:nvPr userDrawn="1"/>
        </p:nvSpPr>
        <p:spPr>
          <a:xfrm>
            <a:off x="0" y="1"/>
            <a:ext cx="12192000" cy="6858000"/>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3" name="Veri Yer Tutucusu 2">
            <a:extLst>
              <a:ext uri="{FF2B5EF4-FFF2-40B4-BE49-F238E27FC236}">
                <a16:creationId xmlns:a16="http://schemas.microsoft.com/office/drawing/2014/main" id="{8366A3A7-EEE2-4650-9D88-0D896C8F88BA}"/>
              </a:ext>
            </a:extLst>
          </p:cNvPr>
          <p:cNvSpPr>
            <a:spLocks noGrp="1"/>
          </p:cNvSpPr>
          <p:nvPr>
            <p:ph type="dt" sz="half" idx="10"/>
          </p:nvPr>
        </p:nvSpPr>
        <p:spPr/>
        <p:txBody>
          <a:bodyPr/>
          <a:lstStyle/>
          <a:p>
            <a:endParaRPr lang="tr-TR"/>
          </a:p>
        </p:txBody>
      </p:sp>
      <p:sp>
        <p:nvSpPr>
          <p:cNvPr id="4" name="Alt Bilgi Yer Tutucusu 3">
            <a:extLst>
              <a:ext uri="{FF2B5EF4-FFF2-40B4-BE49-F238E27FC236}">
                <a16:creationId xmlns:a16="http://schemas.microsoft.com/office/drawing/2014/main" id="{511D91FD-6889-4D72-ABF4-7D6B1162EB9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B05968B-87FE-4BC0-B226-360EFE37CD05}"/>
              </a:ext>
            </a:extLst>
          </p:cNvPr>
          <p:cNvSpPr>
            <a:spLocks noGrp="1"/>
          </p:cNvSpPr>
          <p:nvPr>
            <p:ph type="sldNum" sz="quarter" idx="12"/>
          </p:nvPr>
        </p:nvSpPr>
        <p:spPr>
          <a:xfrm>
            <a:off x="11444287" y="6006870"/>
            <a:ext cx="747712" cy="365125"/>
          </a:xfrm>
        </p:spPr>
        <p:txBody>
          <a:bodyPr/>
          <a:lstStyle>
            <a:lvl1pPr algn="ctr">
              <a:defRPr/>
            </a:lvl1pPr>
          </a:lstStyle>
          <a:p>
            <a:fld id="{58CF0803-1EB7-4DBC-95A7-68D91D95C59E}" type="slidenum">
              <a:rPr lang="tr-TR" smtClean="0"/>
              <a:pPr/>
              <a:t>‹#›</a:t>
            </a:fld>
            <a:endParaRPr lang="tr-TR"/>
          </a:p>
        </p:txBody>
      </p:sp>
      <p:sp>
        <p:nvSpPr>
          <p:cNvPr id="6" name="Unvan 1">
            <a:extLst>
              <a:ext uri="{FF2B5EF4-FFF2-40B4-BE49-F238E27FC236}">
                <a16:creationId xmlns:a16="http://schemas.microsoft.com/office/drawing/2014/main" id="{954BB8F0-F2FC-45D4-A8D8-FF950E493C8B}"/>
              </a:ext>
            </a:extLst>
          </p:cNvPr>
          <p:cNvSpPr txBox="1">
            <a:spLocks/>
          </p:cNvSpPr>
          <p:nvPr userDrawn="1"/>
        </p:nvSpPr>
        <p:spPr>
          <a:xfrm>
            <a:off x="838200" y="3651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4400" dirty="0"/>
              <a:t>Asıl başlık stilini düzenlemek için tıklayın</a:t>
            </a:r>
          </a:p>
        </p:txBody>
      </p:sp>
      <p:sp>
        <p:nvSpPr>
          <p:cNvPr id="7" name="İçerik Yer Tutucusu 2">
            <a:extLst>
              <a:ext uri="{FF2B5EF4-FFF2-40B4-BE49-F238E27FC236}">
                <a16:creationId xmlns:a16="http://schemas.microsoft.com/office/drawing/2014/main" id="{9FA1703D-91B9-4FF6-9581-F8DA7566D4E9}"/>
              </a:ext>
            </a:extLst>
          </p:cNvPr>
          <p:cNvSpPr>
            <a:spLocks noGrp="1"/>
          </p:cNvSpPr>
          <p:nvPr>
            <p:ph sz="half" idx="1"/>
          </p:nvPr>
        </p:nvSpPr>
        <p:spPr>
          <a:xfrm>
            <a:off x="838200" y="1825625"/>
            <a:ext cx="5181600" cy="4351338"/>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8" name="İçerik Yer Tutucusu 3">
            <a:extLst>
              <a:ext uri="{FF2B5EF4-FFF2-40B4-BE49-F238E27FC236}">
                <a16:creationId xmlns:a16="http://schemas.microsoft.com/office/drawing/2014/main" id="{79BBD3F2-5D43-4FF8-A143-EA59A0675ED8}"/>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9" name="Veri Yer Tutucusu 4">
            <a:extLst>
              <a:ext uri="{FF2B5EF4-FFF2-40B4-BE49-F238E27FC236}">
                <a16:creationId xmlns:a16="http://schemas.microsoft.com/office/drawing/2014/main" id="{561CB76E-B57E-4D60-B757-F1B7506C5E2D}"/>
              </a:ext>
            </a:extLst>
          </p:cNvPr>
          <p:cNvSpPr txBox="1">
            <a:spLocks/>
          </p:cNvSpPr>
          <p:nvPr userDrawn="1"/>
        </p:nvSpPr>
        <p:spPr>
          <a:xfrm>
            <a:off x="838200" y="6356356"/>
            <a:ext cx="2743200" cy="365125"/>
          </a:xfrm>
          <a:prstGeom prst="rect">
            <a:avLst/>
          </a:prstGeom>
        </p:spPr>
        <p:txBody>
          <a:bodyPr vert="horz" lIns="91440" tIns="45720" rIns="91440" bIns="45720" rtlCol="0" anchor="ctr"/>
          <a:lstStyle>
            <a:defPPr>
              <a:defRPr lang="tr-T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32FE55-3186-48B2-AF13-57900F04AA62}" type="datetimeFigureOut">
              <a:rPr lang="tr-TR" sz="1200" smtClean="0"/>
              <a:pPr/>
              <a:t>2.12.2020</a:t>
            </a:fld>
            <a:endParaRPr lang="tr-TR" sz="1200"/>
          </a:p>
        </p:txBody>
      </p:sp>
      <p:cxnSp>
        <p:nvCxnSpPr>
          <p:cNvPr id="11" name="Düz Bağlayıcı 10">
            <a:extLst>
              <a:ext uri="{FF2B5EF4-FFF2-40B4-BE49-F238E27FC236}">
                <a16:creationId xmlns:a16="http://schemas.microsoft.com/office/drawing/2014/main" id="{63EE251C-054F-4FFC-9793-BDB0461B7DC5}"/>
              </a:ext>
            </a:extLst>
          </p:cNvPr>
          <p:cNvCxnSpPr>
            <a:cxnSpLocks/>
          </p:cNvCxnSpPr>
          <p:nvPr userDrawn="1"/>
        </p:nvCxnSpPr>
        <p:spPr>
          <a:xfrm>
            <a:off x="0" y="482597"/>
            <a:ext cx="955833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Düz Bağlayıcı 12">
            <a:extLst>
              <a:ext uri="{FF2B5EF4-FFF2-40B4-BE49-F238E27FC236}">
                <a16:creationId xmlns:a16="http://schemas.microsoft.com/office/drawing/2014/main" id="{628A3D4B-794D-4A91-9C0D-B2BED9F1A45B}"/>
              </a:ext>
            </a:extLst>
          </p:cNvPr>
          <p:cNvCxnSpPr>
            <a:cxnSpLocks/>
          </p:cNvCxnSpPr>
          <p:nvPr userDrawn="1"/>
        </p:nvCxnSpPr>
        <p:spPr>
          <a:xfrm flipV="1">
            <a:off x="11353800" y="478630"/>
            <a:ext cx="838200" cy="794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Metin kutusu 13">
            <a:extLst>
              <a:ext uri="{FF2B5EF4-FFF2-40B4-BE49-F238E27FC236}">
                <a16:creationId xmlns:a16="http://schemas.microsoft.com/office/drawing/2014/main" id="{E4FB0524-F52F-4B35-B417-7F011BFF1036}"/>
              </a:ext>
            </a:extLst>
          </p:cNvPr>
          <p:cNvSpPr txBox="1"/>
          <p:nvPr userDrawn="1"/>
        </p:nvSpPr>
        <p:spPr>
          <a:xfrm>
            <a:off x="1022588" y="297931"/>
            <a:ext cx="2374433" cy="369332"/>
          </a:xfrm>
          <a:prstGeom prst="rect">
            <a:avLst/>
          </a:prstGeom>
          <a:solidFill>
            <a:srgbClr val="54565A"/>
          </a:solidFill>
        </p:spPr>
        <p:txBody>
          <a:bodyPr wrap="none" rtlCol="0">
            <a:spAutoFit/>
          </a:bodyPr>
          <a:lstStyle/>
          <a:p>
            <a:pPr algn="ctr"/>
            <a:r>
              <a:rPr lang="tr-TR" sz="1800" dirty="0">
                <a:solidFill>
                  <a:schemeClr val="bg1"/>
                </a:solidFill>
                <a:latin typeface="Corbel Light" panose="020B0303020204020204" pitchFamily="34" charset="0"/>
              </a:rPr>
              <a:t>www.akillisehirler.gov.tr</a:t>
            </a:r>
          </a:p>
        </p:txBody>
      </p:sp>
      <p:sp>
        <p:nvSpPr>
          <p:cNvPr id="15" name="Dikdörtgen 14">
            <a:extLst>
              <a:ext uri="{FF2B5EF4-FFF2-40B4-BE49-F238E27FC236}">
                <a16:creationId xmlns:a16="http://schemas.microsoft.com/office/drawing/2014/main" id="{A8510BF6-B2F4-46FF-ADE9-1359D6AE70E2}"/>
              </a:ext>
            </a:extLst>
          </p:cNvPr>
          <p:cNvSpPr/>
          <p:nvPr userDrawn="1"/>
        </p:nvSpPr>
        <p:spPr>
          <a:xfrm>
            <a:off x="11444291" y="6476845"/>
            <a:ext cx="747711" cy="15858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16" name="Dikdörtgen 15">
            <a:extLst>
              <a:ext uri="{FF2B5EF4-FFF2-40B4-BE49-F238E27FC236}">
                <a16:creationId xmlns:a16="http://schemas.microsoft.com/office/drawing/2014/main" id="{F700E21D-C7F7-47C8-9303-9622519A5540}"/>
              </a:ext>
            </a:extLst>
          </p:cNvPr>
          <p:cNvSpPr/>
          <p:nvPr userDrawn="1"/>
        </p:nvSpPr>
        <p:spPr>
          <a:xfrm>
            <a:off x="9196389" y="1730598"/>
            <a:ext cx="1764907" cy="10772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17" name="Dikdörtgen 16">
            <a:extLst>
              <a:ext uri="{FF2B5EF4-FFF2-40B4-BE49-F238E27FC236}">
                <a16:creationId xmlns:a16="http://schemas.microsoft.com/office/drawing/2014/main" id="{BB01889F-5750-4AB4-997D-3BEE301AB2D5}"/>
              </a:ext>
            </a:extLst>
          </p:cNvPr>
          <p:cNvSpPr/>
          <p:nvPr userDrawn="1"/>
        </p:nvSpPr>
        <p:spPr>
          <a:xfrm rot="5400000">
            <a:off x="10146257" y="2545643"/>
            <a:ext cx="1737807" cy="10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nvGrpSpPr>
          <p:cNvPr id="18" name="Grup 17">
            <a:extLst>
              <a:ext uri="{FF2B5EF4-FFF2-40B4-BE49-F238E27FC236}">
                <a16:creationId xmlns:a16="http://schemas.microsoft.com/office/drawing/2014/main" id="{6A8F8185-ABCB-4400-AAB0-1AEDCB4D247B}"/>
              </a:ext>
            </a:extLst>
          </p:cNvPr>
          <p:cNvGrpSpPr/>
          <p:nvPr userDrawn="1"/>
        </p:nvGrpSpPr>
        <p:grpSpPr>
          <a:xfrm flipH="1" flipV="1">
            <a:off x="7869808" y="4007650"/>
            <a:ext cx="2163595" cy="1223969"/>
            <a:chOff x="9050905" y="1882998"/>
            <a:chExt cx="2163595" cy="1223969"/>
          </a:xfrm>
        </p:grpSpPr>
        <p:sp>
          <p:nvSpPr>
            <p:cNvPr id="19" name="Dikdörtgen 18">
              <a:extLst>
                <a:ext uri="{FF2B5EF4-FFF2-40B4-BE49-F238E27FC236}">
                  <a16:creationId xmlns:a16="http://schemas.microsoft.com/office/drawing/2014/main" id="{E69E7E3E-E710-4879-8C13-B47514E42C92}"/>
                </a:ext>
              </a:extLst>
            </p:cNvPr>
            <p:cNvSpPr/>
            <p:nvPr userDrawn="1"/>
          </p:nvSpPr>
          <p:spPr>
            <a:xfrm flipH="1">
              <a:off x="9050905" y="1882998"/>
              <a:ext cx="2069141" cy="10772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0" name="Dikdörtgen 19">
              <a:extLst>
                <a:ext uri="{FF2B5EF4-FFF2-40B4-BE49-F238E27FC236}">
                  <a16:creationId xmlns:a16="http://schemas.microsoft.com/office/drawing/2014/main" id="{B4118EC7-C04D-4C5B-9503-FFD74252DAD3}"/>
                </a:ext>
              </a:extLst>
            </p:cNvPr>
            <p:cNvSpPr/>
            <p:nvPr userDrawn="1"/>
          </p:nvSpPr>
          <p:spPr>
            <a:xfrm rot="16200000" flipH="1">
              <a:off x="10555685" y="2448153"/>
              <a:ext cx="1223969" cy="93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sp>
        <p:nvSpPr>
          <p:cNvPr id="21" name="Dikdörtgen 20">
            <a:extLst>
              <a:ext uri="{FF2B5EF4-FFF2-40B4-BE49-F238E27FC236}">
                <a16:creationId xmlns:a16="http://schemas.microsoft.com/office/drawing/2014/main" id="{D39FB472-1B36-4476-80BC-E213B379EEFF}"/>
              </a:ext>
            </a:extLst>
          </p:cNvPr>
          <p:cNvSpPr/>
          <p:nvPr userDrawn="1"/>
        </p:nvSpPr>
        <p:spPr>
          <a:xfrm rot="5400000">
            <a:off x="1077891" y="3736387"/>
            <a:ext cx="332890" cy="57236"/>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2" name="Metin kutusu 21">
            <a:extLst>
              <a:ext uri="{FF2B5EF4-FFF2-40B4-BE49-F238E27FC236}">
                <a16:creationId xmlns:a16="http://schemas.microsoft.com/office/drawing/2014/main" id="{C57823C6-CAD4-4A45-91CE-217BCCBB462C}"/>
              </a:ext>
            </a:extLst>
          </p:cNvPr>
          <p:cNvSpPr txBox="1"/>
          <p:nvPr userDrawn="1"/>
        </p:nvSpPr>
        <p:spPr>
          <a:xfrm>
            <a:off x="0" y="6371473"/>
            <a:ext cx="11963400" cy="369332"/>
          </a:xfrm>
          <a:prstGeom prst="rect">
            <a:avLst/>
          </a:prstGeom>
          <a:noFill/>
        </p:spPr>
        <p:txBody>
          <a:bodyPr wrap="square" rtlCol="0">
            <a:spAutoFit/>
          </a:bodyPr>
          <a:lstStyle/>
          <a:p>
            <a:r>
              <a:rPr lang="tr-TR" sz="1800" b="0" dirty="0">
                <a:solidFill>
                  <a:srgbClr val="54565A"/>
                </a:solidFill>
                <a:effectLst/>
                <a:latin typeface="Corbel" panose="020B0503020204020204" pitchFamily="34" charset="0"/>
              </a:rPr>
              <a:t>2020-2023 ULUSAL AKILLI ŞEHİR STRATEJİSİ VE EYLEM PLANI  YÖNETİŞİM BİLGİLENDİRME VE İZLEME TOPLANTISI</a:t>
            </a:r>
          </a:p>
        </p:txBody>
      </p:sp>
      <p:grpSp>
        <p:nvGrpSpPr>
          <p:cNvPr id="26" name="Grup 25">
            <a:extLst>
              <a:ext uri="{FF2B5EF4-FFF2-40B4-BE49-F238E27FC236}">
                <a16:creationId xmlns:a16="http://schemas.microsoft.com/office/drawing/2014/main" id="{047CAC0A-8B7B-4D31-AB6D-B1511F5A2C48}"/>
              </a:ext>
            </a:extLst>
          </p:cNvPr>
          <p:cNvGrpSpPr/>
          <p:nvPr userDrawn="1"/>
        </p:nvGrpSpPr>
        <p:grpSpPr>
          <a:xfrm>
            <a:off x="10039757" y="65085"/>
            <a:ext cx="834623" cy="837493"/>
            <a:chOff x="649684" y="3005049"/>
            <a:chExt cx="834622" cy="837493"/>
          </a:xfrm>
        </p:grpSpPr>
        <p:sp>
          <p:nvSpPr>
            <p:cNvPr id="27" name="Oval 26">
              <a:extLst>
                <a:ext uri="{FF2B5EF4-FFF2-40B4-BE49-F238E27FC236}">
                  <a16:creationId xmlns:a16="http://schemas.microsoft.com/office/drawing/2014/main" id="{37F255B2-1F8E-47B6-B25D-B1D92E24ABA1}"/>
                </a:ext>
              </a:extLst>
            </p:cNvPr>
            <p:cNvSpPr/>
            <p:nvPr userDrawn="1"/>
          </p:nvSpPr>
          <p:spPr>
            <a:xfrm>
              <a:off x="649684" y="3005049"/>
              <a:ext cx="831850" cy="83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pic>
          <p:nvPicPr>
            <p:cNvPr id="28" name="Resim 27">
              <a:extLst>
                <a:ext uri="{FF2B5EF4-FFF2-40B4-BE49-F238E27FC236}">
                  <a16:creationId xmlns:a16="http://schemas.microsoft.com/office/drawing/2014/main" id="{CDA6BA21-0417-47E7-8D68-CC8237643147}"/>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739" t="14950" r="21412" b="14545"/>
            <a:stretch/>
          </p:blipFill>
          <p:spPr>
            <a:xfrm>
              <a:off x="651675" y="3007518"/>
              <a:ext cx="832631" cy="835024"/>
            </a:xfrm>
            <a:prstGeom prst="rect">
              <a:avLst/>
            </a:prstGeom>
          </p:spPr>
        </p:pic>
      </p:grpSp>
    </p:spTree>
    <p:extLst>
      <p:ext uri="{BB962C8B-B14F-4D97-AF65-F5344CB8AC3E}">
        <p14:creationId xmlns:p14="http://schemas.microsoft.com/office/powerpoint/2010/main" val="400409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Yalnızca Başlık">
    <p:spTree>
      <p:nvGrpSpPr>
        <p:cNvPr id="1" name=""/>
        <p:cNvGrpSpPr/>
        <p:nvPr/>
      </p:nvGrpSpPr>
      <p:grpSpPr>
        <a:xfrm>
          <a:off x="0" y="0"/>
          <a:ext cx="0" cy="0"/>
          <a:chOff x="0" y="0"/>
          <a:chExt cx="0" cy="0"/>
        </a:xfrm>
      </p:grpSpPr>
      <p:sp>
        <p:nvSpPr>
          <p:cNvPr id="25" name="Dikdörtgen 24">
            <a:extLst>
              <a:ext uri="{FF2B5EF4-FFF2-40B4-BE49-F238E27FC236}">
                <a16:creationId xmlns:a16="http://schemas.microsoft.com/office/drawing/2014/main" id="{2C83F784-42F3-4EB9-AA32-DC2D09BC4D22}"/>
              </a:ext>
            </a:extLst>
          </p:cNvPr>
          <p:cNvSpPr/>
          <p:nvPr userDrawn="1"/>
        </p:nvSpPr>
        <p:spPr>
          <a:xfrm>
            <a:off x="0" y="1"/>
            <a:ext cx="12192000" cy="6858000"/>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 name="Unvan 1">
            <a:extLst>
              <a:ext uri="{FF2B5EF4-FFF2-40B4-BE49-F238E27FC236}">
                <a16:creationId xmlns:a16="http://schemas.microsoft.com/office/drawing/2014/main" id="{5EE828BD-78FE-4A1E-A03A-B81DFF74E18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366A3A7-EEE2-4650-9D88-0D896C8F88BA}"/>
              </a:ext>
            </a:extLst>
          </p:cNvPr>
          <p:cNvSpPr>
            <a:spLocks noGrp="1"/>
          </p:cNvSpPr>
          <p:nvPr>
            <p:ph type="dt" sz="half" idx="10"/>
          </p:nvPr>
        </p:nvSpPr>
        <p:spPr/>
        <p:txBody>
          <a:bodyPr/>
          <a:lstStyle/>
          <a:p>
            <a:endParaRPr lang="tr-TR"/>
          </a:p>
        </p:txBody>
      </p:sp>
      <p:sp>
        <p:nvSpPr>
          <p:cNvPr id="4" name="Alt Bilgi Yer Tutucusu 3">
            <a:extLst>
              <a:ext uri="{FF2B5EF4-FFF2-40B4-BE49-F238E27FC236}">
                <a16:creationId xmlns:a16="http://schemas.microsoft.com/office/drawing/2014/main" id="{511D91FD-6889-4D72-ABF4-7D6B1162EB9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B05968B-87FE-4BC0-B226-360EFE37CD05}"/>
              </a:ext>
            </a:extLst>
          </p:cNvPr>
          <p:cNvSpPr>
            <a:spLocks noGrp="1"/>
          </p:cNvSpPr>
          <p:nvPr>
            <p:ph type="sldNum" sz="quarter" idx="12"/>
          </p:nvPr>
        </p:nvSpPr>
        <p:spPr>
          <a:xfrm>
            <a:off x="11444287" y="6006870"/>
            <a:ext cx="747712" cy="365125"/>
          </a:xfrm>
        </p:spPr>
        <p:txBody>
          <a:bodyPr/>
          <a:lstStyle>
            <a:lvl1pPr algn="ctr">
              <a:defRPr/>
            </a:lvl1pPr>
          </a:lstStyle>
          <a:p>
            <a:fld id="{58CF0803-1EB7-4DBC-95A7-68D91D95C59E}" type="slidenum">
              <a:rPr lang="tr-TR" smtClean="0"/>
              <a:pPr/>
              <a:t>‹#›</a:t>
            </a:fld>
            <a:endParaRPr lang="tr-TR"/>
          </a:p>
        </p:txBody>
      </p:sp>
      <p:sp>
        <p:nvSpPr>
          <p:cNvPr id="7" name="İçerik Yer Tutucusu 2">
            <a:extLst>
              <a:ext uri="{FF2B5EF4-FFF2-40B4-BE49-F238E27FC236}">
                <a16:creationId xmlns:a16="http://schemas.microsoft.com/office/drawing/2014/main" id="{9FA1703D-91B9-4FF6-9581-F8DA7566D4E9}"/>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8" name="İçerik Yer Tutucusu 3">
            <a:extLst>
              <a:ext uri="{FF2B5EF4-FFF2-40B4-BE49-F238E27FC236}">
                <a16:creationId xmlns:a16="http://schemas.microsoft.com/office/drawing/2014/main" id="{79BBD3F2-5D43-4FF8-A143-EA59A0675ED8}"/>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9" name="Veri Yer Tutucusu 4">
            <a:extLst>
              <a:ext uri="{FF2B5EF4-FFF2-40B4-BE49-F238E27FC236}">
                <a16:creationId xmlns:a16="http://schemas.microsoft.com/office/drawing/2014/main" id="{561CB76E-B57E-4D60-B757-F1B7506C5E2D}"/>
              </a:ext>
            </a:extLst>
          </p:cNvPr>
          <p:cNvSpPr txBox="1">
            <a:spLocks/>
          </p:cNvSpPr>
          <p:nvPr userDrawn="1"/>
        </p:nvSpPr>
        <p:spPr>
          <a:xfrm>
            <a:off x="838200" y="6356356"/>
            <a:ext cx="2743200" cy="365125"/>
          </a:xfrm>
          <a:prstGeom prst="rect">
            <a:avLst/>
          </a:prstGeom>
        </p:spPr>
        <p:txBody>
          <a:bodyPr vert="horz" lIns="91440" tIns="45720" rIns="91440" bIns="45720" rtlCol="0" anchor="ctr"/>
          <a:lstStyle>
            <a:defPPr>
              <a:defRPr lang="tr-T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32FE55-3186-48B2-AF13-57900F04AA62}" type="datetimeFigureOut">
              <a:rPr lang="tr-TR" sz="1200" smtClean="0"/>
              <a:pPr/>
              <a:t>2.12.2020</a:t>
            </a:fld>
            <a:endParaRPr lang="tr-TR" sz="1200"/>
          </a:p>
        </p:txBody>
      </p:sp>
      <p:cxnSp>
        <p:nvCxnSpPr>
          <p:cNvPr id="11" name="Düz Bağlayıcı 10">
            <a:extLst>
              <a:ext uri="{FF2B5EF4-FFF2-40B4-BE49-F238E27FC236}">
                <a16:creationId xmlns:a16="http://schemas.microsoft.com/office/drawing/2014/main" id="{63EE251C-054F-4FFC-9793-BDB0461B7DC5}"/>
              </a:ext>
            </a:extLst>
          </p:cNvPr>
          <p:cNvCxnSpPr>
            <a:cxnSpLocks/>
          </p:cNvCxnSpPr>
          <p:nvPr userDrawn="1"/>
        </p:nvCxnSpPr>
        <p:spPr>
          <a:xfrm>
            <a:off x="0" y="482597"/>
            <a:ext cx="955833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Düz Bağlayıcı 12">
            <a:extLst>
              <a:ext uri="{FF2B5EF4-FFF2-40B4-BE49-F238E27FC236}">
                <a16:creationId xmlns:a16="http://schemas.microsoft.com/office/drawing/2014/main" id="{628A3D4B-794D-4A91-9C0D-B2BED9F1A45B}"/>
              </a:ext>
            </a:extLst>
          </p:cNvPr>
          <p:cNvCxnSpPr>
            <a:cxnSpLocks/>
          </p:cNvCxnSpPr>
          <p:nvPr userDrawn="1"/>
        </p:nvCxnSpPr>
        <p:spPr>
          <a:xfrm flipV="1">
            <a:off x="11353800" y="478630"/>
            <a:ext cx="838200" cy="794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Metin kutusu 13">
            <a:extLst>
              <a:ext uri="{FF2B5EF4-FFF2-40B4-BE49-F238E27FC236}">
                <a16:creationId xmlns:a16="http://schemas.microsoft.com/office/drawing/2014/main" id="{E4FB0524-F52F-4B35-B417-7F011BFF1036}"/>
              </a:ext>
            </a:extLst>
          </p:cNvPr>
          <p:cNvSpPr txBox="1"/>
          <p:nvPr userDrawn="1"/>
        </p:nvSpPr>
        <p:spPr>
          <a:xfrm>
            <a:off x="1022588" y="297931"/>
            <a:ext cx="2374433" cy="369332"/>
          </a:xfrm>
          <a:prstGeom prst="rect">
            <a:avLst/>
          </a:prstGeom>
          <a:solidFill>
            <a:srgbClr val="54565A"/>
          </a:solidFill>
        </p:spPr>
        <p:txBody>
          <a:bodyPr wrap="none" rtlCol="0">
            <a:spAutoFit/>
          </a:bodyPr>
          <a:lstStyle/>
          <a:p>
            <a:pPr algn="ctr"/>
            <a:r>
              <a:rPr lang="tr-TR" sz="1800" dirty="0">
                <a:solidFill>
                  <a:schemeClr val="bg1"/>
                </a:solidFill>
                <a:latin typeface="Corbel Light" panose="020B0303020204020204" pitchFamily="34" charset="0"/>
              </a:rPr>
              <a:t>www.akillisehirler.gov.tr</a:t>
            </a:r>
          </a:p>
        </p:txBody>
      </p:sp>
      <p:sp>
        <p:nvSpPr>
          <p:cNvPr id="15" name="Dikdörtgen 14">
            <a:extLst>
              <a:ext uri="{FF2B5EF4-FFF2-40B4-BE49-F238E27FC236}">
                <a16:creationId xmlns:a16="http://schemas.microsoft.com/office/drawing/2014/main" id="{A8510BF6-B2F4-46FF-ADE9-1359D6AE70E2}"/>
              </a:ext>
            </a:extLst>
          </p:cNvPr>
          <p:cNvSpPr/>
          <p:nvPr userDrawn="1"/>
        </p:nvSpPr>
        <p:spPr>
          <a:xfrm>
            <a:off x="11444291" y="6476845"/>
            <a:ext cx="747711" cy="15858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22" name="Metin kutusu 21">
            <a:extLst>
              <a:ext uri="{FF2B5EF4-FFF2-40B4-BE49-F238E27FC236}">
                <a16:creationId xmlns:a16="http://schemas.microsoft.com/office/drawing/2014/main" id="{C57823C6-CAD4-4A45-91CE-217BCCBB462C}"/>
              </a:ext>
            </a:extLst>
          </p:cNvPr>
          <p:cNvSpPr txBox="1"/>
          <p:nvPr userDrawn="1"/>
        </p:nvSpPr>
        <p:spPr>
          <a:xfrm>
            <a:off x="0" y="6371473"/>
            <a:ext cx="11963400" cy="369332"/>
          </a:xfrm>
          <a:prstGeom prst="rect">
            <a:avLst/>
          </a:prstGeom>
          <a:noFill/>
        </p:spPr>
        <p:txBody>
          <a:bodyPr wrap="square" rtlCol="0">
            <a:spAutoFit/>
          </a:bodyPr>
          <a:lstStyle/>
          <a:p>
            <a:r>
              <a:rPr lang="tr-TR" sz="1800" b="0" dirty="0">
                <a:solidFill>
                  <a:srgbClr val="54565A"/>
                </a:solidFill>
                <a:effectLst/>
                <a:latin typeface="Corbel" panose="020B0503020204020204" pitchFamily="34" charset="0"/>
              </a:rPr>
              <a:t>2020-2023 ULUSAL AKILLI ŞEHİR STRATEJİSİ VE EYLEM PLANI  YÖNETİŞİM BİLGİLENDİRME VE İZLEME TOPLANTISI</a:t>
            </a:r>
          </a:p>
        </p:txBody>
      </p:sp>
      <p:grpSp>
        <p:nvGrpSpPr>
          <p:cNvPr id="26" name="Grup 25">
            <a:extLst>
              <a:ext uri="{FF2B5EF4-FFF2-40B4-BE49-F238E27FC236}">
                <a16:creationId xmlns:a16="http://schemas.microsoft.com/office/drawing/2014/main" id="{047CAC0A-8B7B-4D31-AB6D-B1511F5A2C48}"/>
              </a:ext>
            </a:extLst>
          </p:cNvPr>
          <p:cNvGrpSpPr/>
          <p:nvPr userDrawn="1"/>
        </p:nvGrpSpPr>
        <p:grpSpPr>
          <a:xfrm>
            <a:off x="10039757" y="65085"/>
            <a:ext cx="834623" cy="837493"/>
            <a:chOff x="649684" y="3005049"/>
            <a:chExt cx="834622" cy="837493"/>
          </a:xfrm>
        </p:grpSpPr>
        <p:sp>
          <p:nvSpPr>
            <p:cNvPr id="27" name="Oval 26">
              <a:extLst>
                <a:ext uri="{FF2B5EF4-FFF2-40B4-BE49-F238E27FC236}">
                  <a16:creationId xmlns:a16="http://schemas.microsoft.com/office/drawing/2014/main" id="{37F255B2-1F8E-47B6-B25D-B1D92E24ABA1}"/>
                </a:ext>
              </a:extLst>
            </p:cNvPr>
            <p:cNvSpPr/>
            <p:nvPr userDrawn="1"/>
          </p:nvSpPr>
          <p:spPr>
            <a:xfrm>
              <a:off x="649684" y="3005049"/>
              <a:ext cx="831850" cy="83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pic>
          <p:nvPicPr>
            <p:cNvPr id="28" name="Resim 27">
              <a:extLst>
                <a:ext uri="{FF2B5EF4-FFF2-40B4-BE49-F238E27FC236}">
                  <a16:creationId xmlns:a16="http://schemas.microsoft.com/office/drawing/2014/main" id="{CDA6BA21-0417-47E7-8D68-CC8237643147}"/>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739" t="14950" r="21412" b="14545"/>
            <a:stretch/>
          </p:blipFill>
          <p:spPr>
            <a:xfrm>
              <a:off x="651675" y="3007518"/>
              <a:ext cx="832631" cy="835024"/>
            </a:xfrm>
            <a:prstGeom prst="rect">
              <a:avLst/>
            </a:prstGeom>
          </p:spPr>
        </p:pic>
      </p:grpSp>
      <p:sp>
        <p:nvSpPr>
          <p:cNvPr id="29" name="Dikdörtgen 28">
            <a:extLst>
              <a:ext uri="{FF2B5EF4-FFF2-40B4-BE49-F238E27FC236}">
                <a16:creationId xmlns:a16="http://schemas.microsoft.com/office/drawing/2014/main" id="{7A134A90-1F51-4607-B5E3-9BD35699C113}"/>
              </a:ext>
            </a:extLst>
          </p:cNvPr>
          <p:cNvSpPr/>
          <p:nvPr userDrawn="1"/>
        </p:nvSpPr>
        <p:spPr>
          <a:xfrm rot="5400000">
            <a:off x="10855742" y="3736387"/>
            <a:ext cx="332890" cy="57236"/>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nvGrpSpPr>
          <p:cNvPr id="30" name="Grup 29">
            <a:extLst>
              <a:ext uri="{FF2B5EF4-FFF2-40B4-BE49-F238E27FC236}">
                <a16:creationId xmlns:a16="http://schemas.microsoft.com/office/drawing/2014/main" id="{49041122-BD6A-41B5-B87A-B4A3B6035E46}"/>
              </a:ext>
            </a:extLst>
          </p:cNvPr>
          <p:cNvGrpSpPr/>
          <p:nvPr userDrawn="1"/>
        </p:nvGrpSpPr>
        <p:grpSpPr>
          <a:xfrm flipH="1" flipV="1">
            <a:off x="1196669" y="1657210"/>
            <a:ext cx="3199211" cy="3501015"/>
            <a:chOff x="7869807" y="1730598"/>
            <a:chExt cx="3199211" cy="3501015"/>
          </a:xfrm>
        </p:grpSpPr>
        <p:sp>
          <p:nvSpPr>
            <p:cNvPr id="31" name="Dikdörtgen 30">
              <a:extLst>
                <a:ext uri="{FF2B5EF4-FFF2-40B4-BE49-F238E27FC236}">
                  <a16:creationId xmlns:a16="http://schemas.microsoft.com/office/drawing/2014/main" id="{754C0838-353B-460D-8BD8-B80814BB41CA}"/>
                </a:ext>
              </a:extLst>
            </p:cNvPr>
            <p:cNvSpPr/>
            <p:nvPr userDrawn="1"/>
          </p:nvSpPr>
          <p:spPr>
            <a:xfrm>
              <a:off x="9196389" y="1730598"/>
              <a:ext cx="1764906" cy="10772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32" name="Dikdörtgen 31">
              <a:extLst>
                <a:ext uri="{FF2B5EF4-FFF2-40B4-BE49-F238E27FC236}">
                  <a16:creationId xmlns:a16="http://schemas.microsoft.com/office/drawing/2014/main" id="{1B902A72-A631-4BE1-B438-DE65CB5BBB26}"/>
                </a:ext>
              </a:extLst>
            </p:cNvPr>
            <p:cNvSpPr/>
            <p:nvPr userDrawn="1"/>
          </p:nvSpPr>
          <p:spPr>
            <a:xfrm rot="5400000">
              <a:off x="10146252" y="2545640"/>
              <a:ext cx="1737807" cy="10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nvGrpSpPr>
            <p:cNvPr id="33" name="Grup 32">
              <a:extLst>
                <a:ext uri="{FF2B5EF4-FFF2-40B4-BE49-F238E27FC236}">
                  <a16:creationId xmlns:a16="http://schemas.microsoft.com/office/drawing/2014/main" id="{9FF7E20D-9932-4B59-A2EF-20E690740B06}"/>
                </a:ext>
              </a:extLst>
            </p:cNvPr>
            <p:cNvGrpSpPr/>
            <p:nvPr userDrawn="1"/>
          </p:nvGrpSpPr>
          <p:grpSpPr>
            <a:xfrm flipH="1" flipV="1">
              <a:off x="7869807" y="4007644"/>
              <a:ext cx="2163595" cy="1223969"/>
              <a:chOff x="9050905" y="1882998"/>
              <a:chExt cx="2163595" cy="1223969"/>
            </a:xfrm>
          </p:grpSpPr>
          <p:sp>
            <p:nvSpPr>
              <p:cNvPr id="34" name="Dikdörtgen 33">
                <a:extLst>
                  <a:ext uri="{FF2B5EF4-FFF2-40B4-BE49-F238E27FC236}">
                    <a16:creationId xmlns:a16="http://schemas.microsoft.com/office/drawing/2014/main" id="{6D5AA680-3ABD-4E68-AE51-FCBA301DD444}"/>
                  </a:ext>
                </a:extLst>
              </p:cNvPr>
              <p:cNvSpPr/>
              <p:nvPr userDrawn="1"/>
            </p:nvSpPr>
            <p:spPr>
              <a:xfrm flipH="1">
                <a:off x="9050905" y="1882998"/>
                <a:ext cx="2069141" cy="107724"/>
              </a:xfrm>
              <a:prstGeom prst="rect">
                <a:avLst/>
              </a:prstGeom>
              <a:solidFill>
                <a:srgbClr val="E41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sp>
            <p:nvSpPr>
              <p:cNvPr id="35" name="Dikdörtgen 34">
                <a:extLst>
                  <a:ext uri="{FF2B5EF4-FFF2-40B4-BE49-F238E27FC236}">
                    <a16:creationId xmlns:a16="http://schemas.microsoft.com/office/drawing/2014/main" id="{66129145-F450-4134-8CB4-4EF52BF372FE}"/>
                  </a:ext>
                </a:extLst>
              </p:cNvPr>
              <p:cNvSpPr/>
              <p:nvPr userDrawn="1"/>
            </p:nvSpPr>
            <p:spPr>
              <a:xfrm rot="16200000" flipH="1">
                <a:off x="10555685" y="2448153"/>
                <a:ext cx="1223969" cy="93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a:p>
            </p:txBody>
          </p:sp>
        </p:grpSp>
      </p:grpSp>
    </p:spTree>
    <p:extLst>
      <p:ext uri="{BB962C8B-B14F-4D97-AF65-F5344CB8AC3E}">
        <p14:creationId xmlns:p14="http://schemas.microsoft.com/office/powerpoint/2010/main" val="1007377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ş">
    <p:spTree>
      <p:nvGrpSpPr>
        <p:cNvPr id="1" name=""/>
        <p:cNvGrpSpPr/>
        <p:nvPr/>
      </p:nvGrpSpPr>
      <p:grpSpPr>
        <a:xfrm>
          <a:off x="0" y="0"/>
          <a:ext cx="0" cy="0"/>
          <a:chOff x="0" y="0"/>
          <a:chExt cx="0" cy="0"/>
        </a:xfrm>
      </p:grpSpPr>
      <p:grpSp>
        <p:nvGrpSpPr>
          <p:cNvPr id="5" name="Grup 4">
            <a:extLst>
              <a:ext uri="{FF2B5EF4-FFF2-40B4-BE49-F238E27FC236}">
                <a16:creationId xmlns:a16="http://schemas.microsoft.com/office/drawing/2014/main" id="{55044E31-79E4-4674-8378-3A6C12440D73}"/>
              </a:ext>
            </a:extLst>
          </p:cNvPr>
          <p:cNvGrpSpPr/>
          <p:nvPr userDrawn="1"/>
        </p:nvGrpSpPr>
        <p:grpSpPr>
          <a:xfrm>
            <a:off x="1268303" y="656948"/>
            <a:ext cx="9655399" cy="5478380"/>
            <a:chOff x="1268302" y="947714"/>
            <a:chExt cx="9655399" cy="5478380"/>
          </a:xfrm>
        </p:grpSpPr>
        <p:sp>
          <p:nvSpPr>
            <p:cNvPr id="7" name="Metin kutusu 6">
              <a:extLst>
                <a:ext uri="{FF2B5EF4-FFF2-40B4-BE49-F238E27FC236}">
                  <a16:creationId xmlns:a16="http://schemas.microsoft.com/office/drawing/2014/main" id="{0E017A19-FD32-4D81-916E-02DC3F884CE8}"/>
                </a:ext>
              </a:extLst>
            </p:cNvPr>
            <p:cNvSpPr txBox="1"/>
            <p:nvPr userDrawn="1"/>
          </p:nvSpPr>
          <p:spPr>
            <a:xfrm>
              <a:off x="1268302" y="2886664"/>
              <a:ext cx="9655399" cy="3539430"/>
            </a:xfrm>
            <a:prstGeom prst="rect">
              <a:avLst/>
            </a:prstGeom>
            <a:noFill/>
          </p:spPr>
          <p:txBody>
            <a:bodyPr wrap="none" rtlCol="0">
              <a:spAutoFit/>
            </a:bodyPr>
            <a:lstStyle/>
            <a:p>
              <a:pPr algn="ctr"/>
              <a:r>
                <a:rPr lang="tr-TR" sz="2400" b="0" dirty="0">
                  <a:latin typeface="Corbel" panose="020B0503020204020204" pitchFamily="34" charset="0"/>
                  <a:cs typeface="Arial" panose="020B0604020202020204" pitchFamily="34" charset="0"/>
                </a:rPr>
                <a:t>Coğrafi Bilgi Sistemleri Genel Müdürlüğü</a:t>
              </a:r>
            </a:p>
            <a:p>
              <a:pPr marL="0" marR="0" lvl="0" indent="0" algn="ctr" defTabSz="914377" rtl="0" eaLnBrk="1" fontAlgn="auto" latinLnBrk="0" hangingPunct="1">
                <a:lnSpc>
                  <a:spcPct val="100000"/>
                </a:lnSpc>
                <a:spcBef>
                  <a:spcPts val="0"/>
                </a:spcBef>
                <a:spcAft>
                  <a:spcPts val="0"/>
                </a:spcAft>
                <a:buClrTx/>
                <a:buSzTx/>
                <a:buFontTx/>
                <a:buNone/>
                <a:tabLst/>
                <a:defRPr/>
              </a:pPr>
              <a:r>
                <a:rPr lang="tr-TR" sz="2400" b="0" dirty="0">
                  <a:latin typeface="Corbel" panose="020B0503020204020204" pitchFamily="34" charset="0"/>
                  <a:cs typeface="Arial" panose="020B0604020202020204" pitchFamily="34" charset="0"/>
                </a:rPr>
                <a:t>Akıllı Şehirler Kapasite Geliştirme ve Rehberlik Projesi</a:t>
              </a:r>
            </a:p>
            <a:p>
              <a:pPr algn="ctr"/>
              <a:endParaRPr lang="tr-TR" sz="2400" b="1" dirty="0">
                <a:latin typeface="Corbel" panose="020B0503020204020204" pitchFamily="34" charset="0"/>
                <a:cs typeface="Arial" panose="020B0604020202020204" pitchFamily="34" charset="0"/>
              </a:endParaRPr>
            </a:p>
            <a:p>
              <a:pPr algn="ctr"/>
              <a:r>
                <a:rPr lang="tr-TR" sz="3200" b="1" dirty="0">
                  <a:latin typeface="Corbel" panose="020B0503020204020204" pitchFamily="34" charset="0"/>
                  <a:cs typeface="Arial" panose="020B0604020202020204" pitchFamily="34" charset="0"/>
                </a:rPr>
                <a:t>Akıllı Şehir Uygulamalarına Yönelik Rehberlik Etkinliği</a:t>
              </a:r>
            </a:p>
            <a:p>
              <a:pPr algn="ctr"/>
              <a:endParaRPr lang="tr-TR" sz="2400" b="1" dirty="0">
                <a:latin typeface="Corbel" panose="020B0503020204020204" pitchFamily="34" charset="0"/>
                <a:cs typeface="Arial" panose="020B0604020202020204" pitchFamily="34" charset="0"/>
              </a:endParaRPr>
            </a:p>
            <a:p>
              <a:pPr marL="0" algn="ctr" defTabSz="914377" rtl="0" eaLnBrk="1" latinLnBrk="0" hangingPunct="1"/>
              <a:r>
                <a:rPr lang="tr-TR" sz="2400" b="0" kern="1200" dirty="0">
                  <a:solidFill>
                    <a:schemeClr val="tx1"/>
                  </a:solidFill>
                  <a:latin typeface="Corbel" panose="020B0503020204020204" pitchFamily="34" charset="0"/>
                  <a:ea typeface="+mn-ea"/>
                  <a:cs typeface="Arial" panose="020B0604020202020204" pitchFamily="34" charset="0"/>
                </a:rPr>
                <a:t>Dr. Fatih Gündoğan </a:t>
              </a:r>
            </a:p>
            <a:p>
              <a:pPr marL="0" algn="ctr" defTabSz="914377" rtl="0" eaLnBrk="1" latinLnBrk="0" hangingPunct="1"/>
              <a:r>
                <a:rPr lang="tr-TR" sz="2400" b="0" kern="1200" dirty="0">
                  <a:solidFill>
                    <a:schemeClr val="tx1"/>
                  </a:solidFill>
                  <a:latin typeface="Corbel" panose="020B0503020204020204" pitchFamily="34" charset="0"/>
                  <a:ea typeface="+mn-ea"/>
                  <a:cs typeface="Arial" panose="020B0604020202020204" pitchFamily="34" charset="0"/>
                </a:rPr>
                <a:t>Asis Şehir Teknolojileri Genel Müdürü</a:t>
              </a:r>
            </a:p>
            <a:p>
              <a:pPr algn="ctr"/>
              <a:endParaRPr lang="tr-TR" sz="2400" b="1" dirty="0">
                <a:latin typeface="Corbel" panose="020B0503020204020204" pitchFamily="34" charset="0"/>
                <a:cs typeface="Arial" panose="020B0604020202020204" pitchFamily="34" charset="0"/>
              </a:endParaRPr>
            </a:p>
            <a:p>
              <a:pPr algn="ctr">
                <a:lnSpc>
                  <a:spcPct val="100000"/>
                </a:lnSpc>
                <a:spcBef>
                  <a:spcPts val="0"/>
                </a:spcBef>
                <a:spcAft>
                  <a:spcPts val="600"/>
                </a:spcAft>
              </a:pPr>
              <a:r>
                <a:rPr lang="tr-TR" sz="2400" dirty="0">
                  <a:latin typeface="Corbel" panose="020B0503020204020204" pitchFamily="34" charset="0"/>
                  <a:cs typeface="Arial" panose="020B0604020202020204" pitchFamily="34" charset="0"/>
                </a:rPr>
                <a:t>04 Aralık 2020</a:t>
              </a:r>
              <a:endParaRPr lang="tr-TR" sz="2800" dirty="0">
                <a:latin typeface="Corbel" panose="020B0503020204020204" pitchFamily="34" charset="0"/>
              </a:endParaRPr>
            </a:p>
          </p:txBody>
        </p:sp>
        <p:grpSp>
          <p:nvGrpSpPr>
            <p:cNvPr id="9" name="Grup 8">
              <a:extLst>
                <a:ext uri="{FF2B5EF4-FFF2-40B4-BE49-F238E27FC236}">
                  <a16:creationId xmlns:a16="http://schemas.microsoft.com/office/drawing/2014/main" id="{6B853D12-585C-475F-ADBB-48E26FD8B27A}"/>
                </a:ext>
              </a:extLst>
            </p:cNvPr>
            <p:cNvGrpSpPr/>
            <p:nvPr userDrawn="1"/>
          </p:nvGrpSpPr>
          <p:grpSpPr>
            <a:xfrm>
              <a:off x="5389101" y="947714"/>
              <a:ext cx="1409114" cy="1413961"/>
              <a:chOff x="649684" y="3005049"/>
              <a:chExt cx="834622" cy="837493"/>
            </a:xfrm>
          </p:grpSpPr>
          <p:sp>
            <p:nvSpPr>
              <p:cNvPr id="10" name="Oval 9">
                <a:extLst>
                  <a:ext uri="{FF2B5EF4-FFF2-40B4-BE49-F238E27FC236}">
                    <a16:creationId xmlns:a16="http://schemas.microsoft.com/office/drawing/2014/main" id="{5CDC9FFA-3CB2-4F7C-837A-1690F6D71C24}"/>
                  </a:ext>
                </a:extLst>
              </p:cNvPr>
              <p:cNvSpPr/>
              <p:nvPr userDrawn="1"/>
            </p:nvSpPr>
            <p:spPr>
              <a:xfrm>
                <a:off x="649684" y="3005049"/>
                <a:ext cx="831850" cy="83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pic>
            <p:nvPicPr>
              <p:cNvPr id="11" name="Resim 10">
                <a:extLst>
                  <a:ext uri="{FF2B5EF4-FFF2-40B4-BE49-F238E27FC236}">
                    <a16:creationId xmlns:a16="http://schemas.microsoft.com/office/drawing/2014/main" id="{051BC248-666B-4AC6-AF22-F720E867400F}"/>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739" t="14950" r="21412" b="14545"/>
              <a:stretch/>
            </p:blipFill>
            <p:spPr>
              <a:xfrm>
                <a:off x="651675" y="3007518"/>
                <a:ext cx="832631" cy="835024"/>
              </a:xfrm>
              <a:prstGeom prst="rect">
                <a:avLst/>
              </a:prstGeom>
            </p:spPr>
          </p:pic>
        </p:grpSp>
      </p:grpSp>
    </p:spTree>
    <p:extLst>
      <p:ext uri="{BB962C8B-B14F-4D97-AF65-F5344CB8AC3E}">
        <p14:creationId xmlns:p14="http://schemas.microsoft.com/office/powerpoint/2010/main" val="273609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oş">
    <p:spTree>
      <p:nvGrpSpPr>
        <p:cNvPr id="1" name=""/>
        <p:cNvGrpSpPr/>
        <p:nvPr/>
      </p:nvGrpSpPr>
      <p:grpSpPr>
        <a:xfrm>
          <a:off x="0" y="0"/>
          <a:ext cx="0" cy="0"/>
          <a:chOff x="0" y="0"/>
          <a:chExt cx="0" cy="0"/>
        </a:xfrm>
      </p:grpSpPr>
      <p:grpSp>
        <p:nvGrpSpPr>
          <p:cNvPr id="5" name="Grup 4">
            <a:extLst>
              <a:ext uri="{FF2B5EF4-FFF2-40B4-BE49-F238E27FC236}">
                <a16:creationId xmlns:a16="http://schemas.microsoft.com/office/drawing/2014/main" id="{55044E31-79E4-4674-8378-3A6C12440D73}"/>
              </a:ext>
            </a:extLst>
          </p:cNvPr>
          <p:cNvGrpSpPr/>
          <p:nvPr userDrawn="1"/>
        </p:nvGrpSpPr>
        <p:grpSpPr>
          <a:xfrm>
            <a:off x="2618095" y="656948"/>
            <a:ext cx="6955815" cy="5478380"/>
            <a:chOff x="2618094" y="947714"/>
            <a:chExt cx="6955815" cy="5478380"/>
          </a:xfrm>
        </p:grpSpPr>
        <p:sp>
          <p:nvSpPr>
            <p:cNvPr id="7" name="Metin kutusu 6">
              <a:extLst>
                <a:ext uri="{FF2B5EF4-FFF2-40B4-BE49-F238E27FC236}">
                  <a16:creationId xmlns:a16="http://schemas.microsoft.com/office/drawing/2014/main" id="{0E017A19-FD32-4D81-916E-02DC3F884CE8}"/>
                </a:ext>
              </a:extLst>
            </p:cNvPr>
            <p:cNvSpPr txBox="1"/>
            <p:nvPr userDrawn="1"/>
          </p:nvSpPr>
          <p:spPr>
            <a:xfrm>
              <a:off x="2618094" y="2886664"/>
              <a:ext cx="6955815" cy="3539430"/>
            </a:xfrm>
            <a:prstGeom prst="rect">
              <a:avLst/>
            </a:prstGeom>
            <a:noFill/>
          </p:spPr>
          <p:txBody>
            <a:bodyPr wrap="none" rtlCol="0">
              <a:spAutoFit/>
            </a:bodyPr>
            <a:lstStyle/>
            <a:p>
              <a:pPr algn="ctr"/>
              <a:r>
                <a:rPr lang="tr-TR" sz="2400" b="0" dirty="0">
                  <a:latin typeface="Corbel" panose="020B0503020204020204" pitchFamily="34" charset="0"/>
                  <a:cs typeface="Arial" panose="020B0604020202020204" pitchFamily="34" charset="0"/>
                </a:rPr>
                <a:t>Coğrafi Bilgi Sistemleri Genel Müdürlüğü</a:t>
              </a:r>
            </a:p>
            <a:p>
              <a:pPr marL="0" marR="0" lvl="0" indent="0" algn="ctr" defTabSz="914377" rtl="0" eaLnBrk="1" fontAlgn="auto" latinLnBrk="0" hangingPunct="1">
                <a:lnSpc>
                  <a:spcPct val="100000"/>
                </a:lnSpc>
                <a:spcBef>
                  <a:spcPts val="0"/>
                </a:spcBef>
                <a:spcAft>
                  <a:spcPts val="0"/>
                </a:spcAft>
                <a:buClrTx/>
                <a:buSzTx/>
                <a:buFontTx/>
                <a:buNone/>
                <a:tabLst/>
                <a:defRPr/>
              </a:pPr>
              <a:r>
                <a:rPr lang="tr-TR" sz="2400" b="0" dirty="0">
                  <a:latin typeface="Corbel" panose="020B0503020204020204" pitchFamily="34" charset="0"/>
                  <a:cs typeface="Arial" panose="020B0604020202020204" pitchFamily="34" charset="0"/>
                </a:rPr>
                <a:t>Akıllı Şehirler Kapasite Geliştirme ve Rehberlik Projesi</a:t>
              </a:r>
            </a:p>
            <a:p>
              <a:pPr algn="ctr"/>
              <a:endParaRPr lang="tr-TR" sz="2400" b="1" dirty="0">
                <a:latin typeface="Corbel" panose="020B0503020204020204" pitchFamily="34" charset="0"/>
                <a:cs typeface="Arial" panose="020B0604020202020204" pitchFamily="34" charset="0"/>
              </a:endParaRPr>
            </a:p>
            <a:p>
              <a:pPr algn="ctr"/>
              <a:r>
                <a:rPr lang="tr-TR" sz="3200" b="1" dirty="0">
                  <a:latin typeface="Corbel" panose="020B0503020204020204" pitchFamily="34" charset="0"/>
                  <a:cs typeface="Arial" panose="020B0604020202020204" pitchFamily="34" charset="0"/>
                </a:rPr>
                <a:t>… Teşekkürler …</a:t>
              </a:r>
            </a:p>
            <a:p>
              <a:pPr algn="ctr"/>
              <a:endParaRPr lang="tr-TR" sz="2400" b="1" dirty="0">
                <a:latin typeface="Corbel" panose="020B0503020204020204" pitchFamily="34" charset="0"/>
                <a:cs typeface="Arial" panose="020B0604020202020204" pitchFamily="34" charset="0"/>
              </a:endParaRPr>
            </a:p>
            <a:p>
              <a:pPr marL="0" algn="ctr" defTabSz="914377" rtl="0" eaLnBrk="1" latinLnBrk="0" hangingPunct="1"/>
              <a:r>
                <a:rPr lang="tr-TR" sz="2400" b="0" kern="1200" dirty="0">
                  <a:solidFill>
                    <a:schemeClr val="tx1"/>
                  </a:solidFill>
                  <a:latin typeface="Corbel" panose="020B0503020204020204" pitchFamily="34" charset="0"/>
                  <a:ea typeface="+mn-ea"/>
                  <a:cs typeface="Arial" panose="020B0604020202020204" pitchFamily="34" charset="0"/>
                </a:rPr>
                <a:t>Dr. Fatih Gündoğan </a:t>
              </a:r>
            </a:p>
            <a:p>
              <a:pPr marL="0" algn="ctr" defTabSz="914377" rtl="0" eaLnBrk="1" latinLnBrk="0" hangingPunct="1"/>
              <a:r>
                <a:rPr lang="tr-TR" sz="2400" b="0" kern="1200" dirty="0">
                  <a:solidFill>
                    <a:schemeClr val="tx1"/>
                  </a:solidFill>
                  <a:latin typeface="Corbel" panose="020B0503020204020204" pitchFamily="34" charset="0"/>
                  <a:ea typeface="+mn-ea"/>
                  <a:cs typeface="Arial" panose="020B0604020202020204" pitchFamily="34" charset="0"/>
                </a:rPr>
                <a:t>Asis Şehir Teknolojileri Genel Müdürü</a:t>
              </a:r>
            </a:p>
            <a:p>
              <a:pPr algn="ctr"/>
              <a:endParaRPr lang="tr-TR" sz="2400" b="1" dirty="0">
                <a:latin typeface="Corbel" panose="020B0503020204020204" pitchFamily="34" charset="0"/>
                <a:cs typeface="Arial" panose="020B0604020202020204" pitchFamily="34" charset="0"/>
              </a:endParaRPr>
            </a:p>
            <a:p>
              <a:pPr algn="ctr">
                <a:lnSpc>
                  <a:spcPct val="100000"/>
                </a:lnSpc>
                <a:spcBef>
                  <a:spcPts val="0"/>
                </a:spcBef>
                <a:spcAft>
                  <a:spcPts val="600"/>
                </a:spcAft>
              </a:pPr>
              <a:r>
                <a:rPr lang="tr-TR" sz="2400" dirty="0">
                  <a:latin typeface="Corbel" panose="020B0503020204020204" pitchFamily="34" charset="0"/>
                  <a:cs typeface="Arial" panose="020B0604020202020204" pitchFamily="34" charset="0"/>
                </a:rPr>
                <a:t>04 Aralık 2020</a:t>
              </a:r>
              <a:endParaRPr lang="tr-TR" sz="2800" dirty="0">
                <a:latin typeface="Corbel" panose="020B0503020204020204" pitchFamily="34" charset="0"/>
              </a:endParaRPr>
            </a:p>
          </p:txBody>
        </p:sp>
        <p:grpSp>
          <p:nvGrpSpPr>
            <p:cNvPr id="9" name="Grup 8">
              <a:extLst>
                <a:ext uri="{FF2B5EF4-FFF2-40B4-BE49-F238E27FC236}">
                  <a16:creationId xmlns:a16="http://schemas.microsoft.com/office/drawing/2014/main" id="{6B853D12-585C-475F-ADBB-48E26FD8B27A}"/>
                </a:ext>
              </a:extLst>
            </p:cNvPr>
            <p:cNvGrpSpPr/>
            <p:nvPr userDrawn="1"/>
          </p:nvGrpSpPr>
          <p:grpSpPr>
            <a:xfrm>
              <a:off x="5389101" y="947714"/>
              <a:ext cx="1409114" cy="1413961"/>
              <a:chOff x="649684" y="3005049"/>
              <a:chExt cx="834622" cy="837493"/>
            </a:xfrm>
          </p:grpSpPr>
          <p:sp>
            <p:nvSpPr>
              <p:cNvPr id="10" name="Oval 9">
                <a:extLst>
                  <a:ext uri="{FF2B5EF4-FFF2-40B4-BE49-F238E27FC236}">
                    <a16:creationId xmlns:a16="http://schemas.microsoft.com/office/drawing/2014/main" id="{5CDC9FFA-3CB2-4F7C-837A-1690F6D71C24}"/>
                  </a:ext>
                </a:extLst>
              </p:cNvPr>
              <p:cNvSpPr/>
              <p:nvPr userDrawn="1"/>
            </p:nvSpPr>
            <p:spPr>
              <a:xfrm>
                <a:off x="649684" y="3005049"/>
                <a:ext cx="831850" cy="83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pic>
            <p:nvPicPr>
              <p:cNvPr id="11" name="Resim 10">
                <a:extLst>
                  <a:ext uri="{FF2B5EF4-FFF2-40B4-BE49-F238E27FC236}">
                    <a16:creationId xmlns:a16="http://schemas.microsoft.com/office/drawing/2014/main" id="{051BC248-666B-4AC6-AF22-F720E867400F}"/>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739" t="14950" r="21412" b="14545"/>
              <a:stretch/>
            </p:blipFill>
            <p:spPr>
              <a:xfrm>
                <a:off x="651675" y="3007518"/>
                <a:ext cx="832631" cy="835024"/>
              </a:xfrm>
              <a:prstGeom prst="rect">
                <a:avLst/>
              </a:prstGeom>
            </p:spPr>
          </p:pic>
        </p:grpSp>
      </p:grpSp>
    </p:spTree>
    <p:extLst>
      <p:ext uri="{BB962C8B-B14F-4D97-AF65-F5344CB8AC3E}">
        <p14:creationId xmlns:p14="http://schemas.microsoft.com/office/powerpoint/2010/main" val="2736065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0609C75-54C6-4258-B013-C7D342D0590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06ACABE-829D-4AEA-A79F-F483B0817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A135805-1439-4364-B653-BC63D1DE59F5}"/>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 Bilgi Yer Tutucusu 4">
            <a:extLst>
              <a:ext uri="{FF2B5EF4-FFF2-40B4-BE49-F238E27FC236}">
                <a16:creationId xmlns:a16="http://schemas.microsoft.com/office/drawing/2014/main" id="{D00FE21D-67D3-45A0-BC4B-8AE06623E4B8}"/>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91AFE5D4-CE99-4A23-B173-3A96B02C0D84}"/>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F0803-1EB7-4DBC-95A7-68D91D95C59E}" type="slidenum">
              <a:rPr lang="tr-TR" smtClean="0"/>
              <a:t>‹#›</a:t>
            </a:fld>
            <a:endParaRPr lang="tr-TR"/>
          </a:p>
        </p:txBody>
      </p:sp>
    </p:spTree>
    <p:extLst>
      <p:ext uri="{BB962C8B-B14F-4D97-AF65-F5344CB8AC3E}">
        <p14:creationId xmlns:p14="http://schemas.microsoft.com/office/powerpoint/2010/main" val="278989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2" r:id="rId4"/>
    <p:sldLayoutId id="2147483653" r:id="rId5"/>
    <p:sldLayoutId id="2147483654" r:id="rId6"/>
    <p:sldLayoutId id="2147483660" r:id="rId7"/>
    <p:sldLayoutId id="2147483655" r:id="rId8"/>
    <p:sldLayoutId id="2147483663" r:id="rId9"/>
    <p:sldLayoutId id="2147483656" r:id="rId10"/>
    <p:sldLayoutId id="2147483657" r:id="rId11"/>
    <p:sldLayoutId id="2147483658" r:id="rId12"/>
    <p:sldLayoutId id="2147483659" r:id="rId13"/>
    <p:sldLayoutId id="2147483662" r:id="rId14"/>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27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59610" y="2410696"/>
            <a:ext cx="2635476" cy="2036617"/>
          </a:xfrm>
        </p:spPr>
        <p:txBody>
          <a:bodyPr anchor="ctr">
            <a:normAutofit/>
          </a:bodyPr>
          <a:lstStyle/>
          <a:p>
            <a:pPr>
              <a:lnSpc>
                <a:spcPct val="150000"/>
              </a:lnSpc>
              <a:spcBef>
                <a:spcPts val="0"/>
              </a:spcBef>
            </a:pPr>
            <a:r>
              <a:rPr lang="tr-TR" sz="2800" b="0" dirty="0"/>
              <a:t>Yönetim Perspektifi</a:t>
            </a:r>
          </a:p>
        </p:txBody>
      </p:sp>
      <p:sp>
        <p:nvSpPr>
          <p:cNvPr id="6" name="Dikdörtgen 5">
            <a:extLst>
              <a:ext uri="{FF2B5EF4-FFF2-40B4-BE49-F238E27FC236}">
                <a16:creationId xmlns:a16="http://schemas.microsoft.com/office/drawing/2014/main" id="{27CB6B9A-1AEF-49AE-BC7B-5C78FFB21B06}"/>
              </a:ext>
            </a:extLst>
          </p:cNvPr>
          <p:cNvSpPr/>
          <p:nvPr/>
        </p:nvSpPr>
        <p:spPr>
          <a:xfrm>
            <a:off x="4750917" y="3063576"/>
            <a:ext cx="3841115" cy="461665"/>
          </a:xfrm>
          <a:prstGeom prst="rect">
            <a:avLst/>
          </a:prstGeom>
        </p:spPr>
        <p:txBody>
          <a:bodyPr wrap="square">
            <a:spAutoFit/>
          </a:bodyPr>
          <a:lstStyle/>
          <a:p>
            <a:pPr lvl="0"/>
            <a:r>
              <a:rPr lang="tr-TR" sz="2400" dirty="0">
                <a:latin typeface="Corbel" panose="020B0503020204020204" pitchFamily="34" charset="0"/>
              </a:rPr>
              <a:t>Vizyon Belirlenmesi</a:t>
            </a:r>
          </a:p>
        </p:txBody>
      </p:sp>
      <p:sp>
        <p:nvSpPr>
          <p:cNvPr id="2" name="Dikdörtgen 1">
            <a:extLst>
              <a:ext uri="{FF2B5EF4-FFF2-40B4-BE49-F238E27FC236}">
                <a16:creationId xmlns:a16="http://schemas.microsoft.com/office/drawing/2014/main" id="{0403CA46-7D1E-4A83-BF26-5F88EE79D914}"/>
              </a:ext>
            </a:extLst>
          </p:cNvPr>
          <p:cNvSpPr/>
          <p:nvPr/>
        </p:nvSpPr>
        <p:spPr>
          <a:xfrm>
            <a:off x="4750915" y="2209659"/>
            <a:ext cx="2962286" cy="478272"/>
          </a:xfrm>
          <a:prstGeom prst="rect">
            <a:avLst/>
          </a:prstGeom>
        </p:spPr>
        <p:txBody>
          <a:bodyPr wrap="none">
            <a:spAutoFit/>
          </a:bodyPr>
          <a:lstStyle/>
          <a:p>
            <a:pPr algn="just">
              <a:lnSpc>
                <a:spcPct val="110000"/>
              </a:lnSpc>
              <a:spcBef>
                <a:spcPts val="600"/>
              </a:spcBef>
              <a:spcAft>
                <a:spcPts val="600"/>
              </a:spcAft>
            </a:pPr>
            <a:r>
              <a:rPr lang="tr-TR" sz="2400" dirty="0">
                <a:latin typeface="Corbel" panose="020B0503020204020204" pitchFamily="34" charset="0"/>
                <a:ea typeface="Calibri" panose="020F0502020204030204" pitchFamily="34" charset="0"/>
                <a:cs typeface="Times New Roman" panose="02020603050405020304" pitchFamily="18" charset="0"/>
              </a:rPr>
              <a:t>Mevcut Durum Tespiti</a:t>
            </a:r>
          </a:p>
        </p:txBody>
      </p:sp>
      <p:sp>
        <p:nvSpPr>
          <p:cNvPr id="3" name="Dikdörtgen 2">
            <a:extLst>
              <a:ext uri="{FF2B5EF4-FFF2-40B4-BE49-F238E27FC236}">
                <a16:creationId xmlns:a16="http://schemas.microsoft.com/office/drawing/2014/main" id="{B412F005-3BA6-401D-BC37-7D4789242C5B}"/>
              </a:ext>
            </a:extLst>
          </p:cNvPr>
          <p:cNvSpPr/>
          <p:nvPr/>
        </p:nvSpPr>
        <p:spPr>
          <a:xfrm>
            <a:off x="4750919" y="4001135"/>
            <a:ext cx="2443298" cy="478272"/>
          </a:xfrm>
          <a:prstGeom prst="rect">
            <a:avLst/>
          </a:prstGeom>
        </p:spPr>
        <p:txBody>
          <a:bodyPr wrap="none">
            <a:spAutoFit/>
          </a:bodyPr>
          <a:lstStyle/>
          <a:p>
            <a:pPr algn="just">
              <a:lnSpc>
                <a:spcPct val="110000"/>
              </a:lnSpc>
              <a:spcBef>
                <a:spcPts val="600"/>
              </a:spcBef>
              <a:spcAft>
                <a:spcPts val="600"/>
              </a:spcAft>
            </a:pPr>
            <a:r>
              <a:rPr lang="tr-TR" sz="2400" dirty="0">
                <a:latin typeface="Corbel" panose="020B0503020204020204" pitchFamily="34" charset="0"/>
                <a:ea typeface="Calibri" panose="020F0502020204030204" pitchFamily="34" charset="0"/>
                <a:cs typeface="Times New Roman" panose="02020603050405020304" pitchFamily="18" charset="0"/>
              </a:rPr>
              <a:t>Amaç ve Hedefler</a:t>
            </a:r>
          </a:p>
        </p:txBody>
      </p:sp>
      <p:sp>
        <p:nvSpPr>
          <p:cNvPr id="9" name="Dikdörtgen 8">
            <a:extLst>
              <a:ext uri="{FF2B5EF4-FFF2-40B4-BE49-F238E27FC236}">
                <a16:creationId xmlns:a16="http://schemas.microsoft.com/office/drawing/2014/main" id="{27130FFD-1CDE-466B-9022-12B73994B5A8}"/>
              </a:ext>
            </a:extLst>
          </p:cNvPr>
          <p:cNvSpPr/>
          <p:nvPr/>
        </p:nvSpPr>
        <p:spPr>
          <a:xfrm>
            <a:off x="4750919" y="4842508"/>
            <a:ext cx="3910429" cy="478272"/>
          </a:xfrm>
          <a:prstGeom prst="rect">
            <a:avLst/>
          </a:prstGeom>
        </p:spPr>
        <p:txBody>
          <a:bodyPr wrap="none">
            <a:spAutoFit/>
          </a:bodyPr>
          <a:lstStyle/>
          <a:p>
            <a:pPr algn="just">
              <a:lnSpc>
                <a:spcPct val="110000"/>
              </a:lnSpc>
              <a:spcBef>
                <a:spcPts val="600"/>
              </a:spcBef>
              <a:spcAft>
                <a:spcPts val="600"/>
              </a:spcAft>
            </a:pPr>
            <a:r>
              <a:rPr lang="tr-TR" sz="2400" dirty="0">
                <a:latin typeface="Corbel" panose="020B0503020204020204" pitchFamily="34" charset="0"/>
                <a:ea typeface="Calibri" panose="020F0502020204030204" pitchFamily="34" charset="0"/>
                <a:cs typeface="Times New Roman" panose="02020603050405020304" pitchFamily="18" charset="0"/>
              </a:rPr>
              <a:t>Yol Haritasının Kontrol Listesi</a:t>
            </a:r>
          </a:p>
        </p:txBody>
      </p:sp>
      <p:sp>
        <p:nvSpPr>
          <p:cNvPr id="10" name="Dikdörtgen 9">
            <a:extLst>
              <a:ext uri="{FF2B5EF4-FFF2-40B4-BE49-F238E27FC236}">
                <a16:creationId xmlns:a16="http://schemas.microsoft.com/office/drawing/2014/main" id="{3CB9ACF1-E0BD-46E4-A62B-ED422E0D3C45}"/>
              </a:ext>
            </a:extLst>
          </p:cNvPr>
          <p:cNvSpPr/>
          <p:nvPr/>
        </p:nvSpPr>
        <p:spPr>
          <a:xfrm>
            <a:off x="3917178" y="2154452"/>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1</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1" name="Dikdörtgen 10">
            <a:extLst>
              <a:ext uri="{FF2B5EF4-FFF2-40B4-BE49-F238E27FC236}">
                <a16:creationId xmlns:a16="http://schemas.microsoft.com/office/drawing/2014/main" id="{B252B43A-619B-4B30-A5BA-1B8D440689B2}"/>
              </a:ext>
            </a:extLst>
          </p:cNvPr>
          <p:cNvSpPr/>
          <p:nvPr/>
        </p:nvSpPr>
        <p:spPr>
          <a:xfrm>
            <a:off x="3917178" y="3000064"/>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2</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2" name="Dikdörtgen 11">
            <a:extLst>
              <a:ext uri="{FF2B5EF4-FFF2-40B4-BE49-F238E27FC236}">
                <a16:creationId xmlns:a16="http://schemas.microsoft.com/office/drawing/2014/main" id="{268821C4-AF44-446C-93DD-5A71696525FF}"/>
              </a:ext>
            </a:extLst>
          </p:cNvPr>
          <p:cNvSpPr/>
          <p:nvPr/>
        </p:nvSpPr>
        <p:spPr>
          <a:xfrm>
            <a:off x="3917178" y="3945928"/>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3</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3" name="Dikdörtgen 12">
            <a:extLst>
              <a:ext uri="{FF2B5EF4-FFF2-40B4-BE49-F238E27FC236}">
                <a16:creationId xmlns:a16="http://schemas.microsoft.com/office/drawing/2014/main" id="{63D0BB40-F51F-4EF5-B4A5-30D831B51E08}"/>
              </a:ext>
            </a:extLst>
          </p:cNvPr>
          <p:cNvSpPr/>
          <p:nvPr/>
        </p:nvSpPr>
        <p:spPr>
          <a:xfrm>
            <a:off x="3917178" y="4787301"/>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4</a:t>
            </a:r>
          </a:p>
        </p:txBody>
      </p:sp>
      <p:sp>
        <p:nvSpPr>
          <p:cNvPr id="14" name="Metin Yer Tutucusu 3">
            <a:extLst>
              <a:ext uri="{FF2B5EF4-FFF2-40B4-BE49-F238E27FC236}">
                <a16:creationId xmlns:a16="http://schemas.microsoft.com/office/drawing/2014/main" id="{F1D8A871-6572-40C9-BFB7-2EFFDA71272A}"/>
              </a:ext>
            </a:extLst>
          </p:cNvPr>
          <p:cNvSpPr txBox="1">
            <a:spLocks/>
          </p:cNvSpPr>
          <p:nvPr/>
        </p:nvSpPr>
        <p:spPr>
          <a:xfrm>
            <a:off x="3893130" y="1378337"/>
            <a:ext cx="5245895" cy="6435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lnSpc>
                <a:spcPct val="150000"/>
              </a:lnSpc>
              <a:spcBef>
                <a:spcPts val="0"/>
              </a:spcBef>
            </a:pPr>
            <a:r>
              <a:rPr lang="tr-TR" b="0" dirty="0"/>
              <a:t>Akıllı Şehirlerin Planlanması</a:t>
            </a:r>
          </a:p>
        </p:txBody>
      </p:sp>
    </p:spTree>
    <p:extLst>
      <p:ext uri="{BB962C8B-B14F-4D97-AF65-F5344CB8AC3E}">
        <p14:creationId xmlns:p14="http://schemas.microsoft.com/office/powerpoint/2010/main" val="4095491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97710" y="2410696"/>
            <a:ext cx="2635476" cy="2036617"/>
          </a:xfrm>
        </p:spPr>
        <p:txBody>
          <a:bodyPr anchor="ctr">
            <a:normAutofit/>
          </a:bodyPr>
          <a:lstStyle/>
          <a:p>
            <a:pPr>
              <a:lnSpc>
                <a:spcPct val="150000"/>
              </a:lnSpc>
              <a:spcBef>
                <a:spcPts val="0"/>
              </a:spcBef>
            </a:pPr>
            <a:r>
              <a:rPr lang="tr-TR" sz="2800" b="0" dirty="0"/>
              <a:t>Finansal Perspektif</a:t>
            </a:r>
          </a:p>
        </p:txBody>
      </p:sp>
      <p:sp>
        <p:nvSpPr>
          <p:cNvPr id="6" name="Dikdörtgen 5">
            <a:extLst>
              <a:ext uri="{FF2B5EF4-FFF2-40B4-BE49-F238E27FC236}">
                <a16:creationId xmlns:a16="http://schemas.microsoft.com/office/drawing/2014/main" id="{27CB6B9A-1AEF-49AE-BC7B-5C78FFB21B06}"/>
              </a:ext>
            </a:extLst>
          </p:cNvPr>
          <p:cNvSpPr/>
          <p:nvPr/>
        </p:nvSpPr>
        <p:spPr>
          <a:xfrm>
            <a:off x="3893130" y="2714193"/>
            <a:ext cx="7601167" cy="967957"/>
          </a:xfrm>
          <a:prstGeom prst="rect">
            <a:avLst/>
          </a:prstGeom>
        </p:spPr>
        <p:txBody>
          <a:bodyPr wrap="square">
            <a:spAutoFit/>
          </a:bodyPr>
          <a:lstStyle/>
          <a:p>
            <a:pPr algn="just">
              <a:lnSpc>
                <a:spcPct val="150000"/>
              </a:lnSpc>
            </a:pPr>
            <a:r>
              <a:rPr lang="tr-TR" sz="2000" dirty="0">
                <a:latin typeface="Corbel" panose="020B0503020204020204" pitchFamily="34" charset="0"/>
              </a:rPr>
              <a:t>Akıllı şehir projelerinin hayata geçirilebilmesi için </a:t>
            </a:r>
            <a:r>
              <a:rPr lang="tr-TR" sz="2000" b="1" dirty="0">
                <a:solidFill>
                  <a:srgbClr val="C00000"/>
                </a:solidFill>
                <a:latin typeface="Corbel" panose="020B0503020204020204" pitchFamily="34" charset="0"/>
              </a:rPr>
              <a:t>yenilikçi modeller</a:t>
            </a:r>
            <a:r>
              <a:rPr lang="tr-TR" sz="2000" dirty="0">
                <a:latin typeface="Corbel" panose="020B0503020204020204" pitchFamily="34" charset="0"/>
              </a:rPr>
              <a:t> ile </a:t>
            </a:r>
            <a:r>
              <a:rPr lang="tr-TR" sz="2000" b="1" dirty="0">
                <a:solidFill>
                  <a:srgbClr val="C00000"/>
                </a:solidFill>
                <a:latin typeface="Corbel" panose="020B0503020204020204" pitchFamily="34" charset="0"/>
              </a:rPr>
              <a:t>paydaşlar ve özel sektör </a:t>
            </a:r>
            <a:r>
              <a:rPr lang="tr-TR" sz="2000" dirty="0">
                <a:latin typeface="Corbel" panose="020B0503020204020204" pitchFamily="34" charset="0"/>
              </a:rPr>
              <a:t>ile birlikte </a:t>
            </a:r>
            <a:r>
              <a:rPr lang="tr-TR" sz="2000" b="1" dirty="0">
                <a:solidFill>
                  <a:srgbClr val="C00000"/>
                </a:solidFill>
                <a:latin typeface="Corbel" panose="020B0503020204020204" pitchFamily="34" charset="0"/>
              </a:rPr>
              <a:t>iş modelleri</a:t>
            </a:r>
            <a:r>
              <a:rPr lang="tr-TR" sz="2000" dirty="0">
                <a:latin typeface="Corbel" panose="020B0503020204020204" pitchFamily="34" charset="0"/>
              </a:rPr>
              <a:t> kurulmalıdır.</a:t>
            </a:r>
          </a:p>
        </p:txBody>
      </p:sp>
    </p:spTree>
    <p:extLst>
      <p:ext uri="{BB962C8B-B14F-4D97-AF65-F5344CB8AC3E}">
        <p14:creationId xmlns:p14="http://schemas.microsoft.com/office/powerpoint/2010/main" val="355674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78659" y="2410696"/>
            <a:ext cx="2635476" cy="2036617"/>
          </a:xfrm>
        </p:spPr>
        <p:txBody>
          <a:bodyPr anchor="ctr">
            <a:normAutofit/>
          </a:bodyPr>
          <a:lstStyle/>
          <a:p>
            <a:pPr>
              <a:lnSpc>
                <a:spcPct val="150000"/>
              </a:lnSpc>
              <a:spcBef>
                <a:spcPts val="0"/>
              </a:spcBef>
            </a:pPr>
            <a:r>
              <a:rPr lang="tr-TR" sz="2800" b="0" dirty="0"/>
              <a:t>Sürdürülebilirlik Perspektifi</a:t>
            </a:r>
          </a:p>
        </p:txBody>
      </p:sp>
      <p:sp>
        <p:nvSpPr>
          <p:cNvPr id="6" name="Dikdörtgen 5">
            <a:extLst>
              <a:ext uri="{FF2B5EF4-FFF2-40B4-BE49-F238E27FC236}">
                <a16:creationId xmlns:a16="http://schemas.microsoft.com/office/drawing/2014/main" id="{27CB6B9A-1AEF-49AE-BC7B-5C78FFB21B06}"/>
              </a:ext>
            </a:extLst>
          </p:cNvPr>
          <p:cNvSpPr/>
          <p:nvPr/>
        </p:nvSpPr>
        <p:spPr>
          <a:xfrm>
            <a:off x="3893127" y="2714189"/>
            <a:ext cx="7620216" cy="1429622"/>
          </a:xfrm>
          <a:prstGeom prst="rect">
            <a:avLst/>
          </a:prstGeom>
        </p:spPr>
        <p:txBody>
          <a:bodyPr wrap="square">
            <a:spAutoFit/>
          </a:bodyPr>
          <a:lstStyle/>
          <a:p>
            <a:pPr algn="just">
              <a:lnSpc>
                <a:spcPct val="150000"/>
              </a:lnSpc>
            </a:pPr>
            <a:r>
              <a:rPr lang="tr-TR" sz="2000" dirty="0">
                <a:latin typeface="Corbel" panose="020B0503020204020204" pitchFamily="34" charset="0"/>
              </a:rPr>
              <a:t>Akıllı şehir uygulamaları çevreyle uyumlu ve zararsız, yaşam kalitesini arttırıcı ve </a:t>
            </a:r>
            <a:r>
              <a:rPr lang="tr-TR" sz="2000" b="1" dirty="0">
                <a:solidFill>
                  <a:srgbClr val="C00000"/>
                </a:solidFill>
                <a:latin typeface="Corbel" panose="020B0503020204020204" pitchFamily="34" charset="0"/>
              </a:rPr>
              <a:t>gelecek kuşaklar</a:t>
            </a:r>
            <a:r>
              <a:rPr lang="tr-TR" sz="2000" dirty="0">
                <a:latin typeface="Corbel" panose="020B0503020204020204" pitchFamily="34" charset="0"/>
              </a:rPr>
              <a:t>a aktarılabilecek nitelikte sürekliliği olmalıdır.</a:t>
            </a:r>
          </a:p>
        </p:txBody>
      </p:sp>
    </p:spTree>
    <p:extLst>
      <p:ext uri="{BB962C8B-B14F-4D97-AF65-F5344CB8AC3E}">
        <p14:creationId xmlns:p14="http://schemas.microsoft.com/office/powerpoint/2010/main" val="1704744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8F10B663-66CB-4411-AD92-A58FB1848CE2}"/>
              </a:ext>
            </a:extLst>
          </p:cNvPr>
          <p:cNvSpPr/>
          <p:nvPr/>
        </p:nvSpPr>
        <p:spPr>
          <a:xfrm>
            <a:off x="155929" y="2951947"/>
            <a:ext cx="4581171" cy="954107"/>
          </a:xfrm>
          <a:prstGeom prst="rect">
            <a:avLst/>
          </a:prstGeom>
        </p:spPr>
        <p:txBody>
          <a:bodyPr wrap="square">
            <a:spAutoFit/>
          </a:bodyPr>
          <a:lstStyle/>
          <a:p>
            <a:pPr algn="ctr"/>
            <a:r>
              <a:rPr lang="tr-TR" sz="2800" b="1" dirty="0">
                <a:solidFill>
                  <a:schemeClr val="bg1"/>
                </a:solidFill>
                <a:latin typeface="Corbel" panose="020B0503020204020204" pitchFamily="34" charset="0"/>
              </a:rPr>
              <a:t>Bölüm III: Akıllı Ulaşım ve Uygulama Örnekleri</a:t>
            </a:r>
          </a:p>
        </p:txBody>
      </p:sp>
      <p:sp>
        <p:nvSpPr>
          <p:cNvPr id="8" name="Dikdörtgen 7">
            <a:extLst>
              <a:ext uri="{FF2B5EF4-FFF2-40B4-BE49-F238E27FC236}">
                <a16:creationId xmlns:a16="http://schemas.microsoft.com/office/drawing/2014/main" id="{B348A9E0-6660-4BE3-A4C2-E6958ABF39D4}"/>
              </a:ext>
            </a:extLst>
          </p:cNvPr>
          <p:cNvSpPr/>
          <p:nvPr/>
        </p:nvSpPr>
        <p:spPr>
          <a:xfrm>
            <a:off x="5239659" y="2026471"/>
            <a:ext cx="5324071" cy="2805063"/>
          </a:xfrm>
          <a:prstGeom prst="rect">
            <a:avLst/>
          </a:prstGeom>
        </p:spPr>
        <p:txBody>
          <a:bodyPr wrap="square">
            <a:spAutoFit/>
          </a:bodyPr>
          <a:lstStyle/>
          <a:p>
            <a:pPr marL="342891" indent="-342891">
              <a:lnSpc>
                <a:spcPct val="150000"/>
              </a:lnSpc>
              <a:buFont typeface="Arial" panose="020B0604020202020204" pitchFamily="34" charset="0"/>
              <a:buChar char="•"/>
            </a:pPr>
            <a:r>
              <a:rPr lang="tr-TR" sz="2400" dirty="0">
                <a:latin typeface="Corbel" panose="020B0503020204020204" pitchFamily="34" charset="0"/>
              </a:rPr>
              <a:t>Akıllı Ulaşım Nedir? </a:t>
            </a:r>
          </a:p>
          <a:p>
            <a:pPr marL="342891" indent="-342891">
              <a:lnSpc>
                <a:spcPct val="150000"/>
              </a:lnSpc>
              <a:buFont typeface="Arial" panose="020B0604020202020204" pitchFamily="34" charset="0"/>
              <a:buChar char="•"/>
            </a:pPr>
            <a:r>
              <a:rPr lang="tr-TR" sz="2400" dirty="0">
                <a:latin typeface="Corbel" panose="020B0503020204020204" pitchFamily="34" charset="0"/>
              </a:rPr>
              <a:t>Mevcut Durum Tespiti</a:t>
            </a:r>
          </a:p>
          <a:p>
            <a:pPr marL="342891" indent="-342891">
              <a:lnSpc>
                <a:spcPct val="150000"/>
              </a:lnSpc>
              <a:buFont typeface="Arial" panose="020B0604020202020204" pitchFamily="34" charset="0"/>
              <a:buChar char="•"/>
            </a:pPr>
            <a:r>
              <a:rPr lang="tr-TR" sz="2400" dirty="0">
                <a:latin typeface="Corbel" panose="020B0503020204020204" pitchFamily="34" charset="0"/>
              </a:rPr>
              <a:t>Akıllı Ulaşım Politika ve Stratejileri</a:t>
            </a:r>
          </a:p>
          <a:p>
            <a:pPr marL="342891" indent="-342891">
              <a:lnSpc>
                <a:spcPct val="150000"/>
              </a:lnSpc>
              <a:buFont typeface="Arial" panose="020B0604020202020204" pitchFamily="34" charset="0"/>
              <a:buChar char="•"/>
            </a:pPr>
            <a:r>
              <a:rPr lang="tr-TR" sz="2400" kern="0" dirty="0">
                <a:latin typeface="Corbel" panose="020B0503020204020204" pitchFamily="34" charset="0"/>
                <a:ea typeface="Times New Roman" panose="02020603050405020304" pitchFamily="18" charset="0"/>
                <a:cs typeface="Times New Roman" panose="02020603050405020304" pitchFamily="18" charset="0"/>
              </a:rPr>
              <a:t>Akıllı Ulaşım Yöntem ve Teknikleri</a:t>
            </a:r>
          </a:p>
          <a:p>
            <a:pPr marL="342891" indent="-342891">
              <a:lnSpc>
                <a:spcPct val="150000"/>
              </a:lnSpc>
              <a:buFont typeface="Arial" panose="020B0604020202020204" pitchFamily="34" charset="0"/>
              <a:buChar char="•"/>
            </a:pPr>
            <a:r>
              <a:rPr lang="tr-TR" sz="2400" kern="0" dirty="0">
                <a:latin typeface="Corbel" panose="020B0503020204020204" pitchFamily="34" charset="0"/>
                <a:ea typeface="Times New Roman" panose="02020603050405020304" pitchFamily="18" charset="0"/>
                <a:cs typeface="Times New Roman" panose="02020603050405020304" pitchFamily="18" charset="0"/>
              </a:rPr>
              <a:t>Akıllı Ulaşım Uygulamaları</a:t>
            </a:r>
          </a:p>
        </p:txBody>
      </p:sp>
    </p:spTree>
    <p:extLst>
      <p:ext uri="{BB962C8B-B14F-4D97-AF65-F5344CB8AC3E}">
        <p14:creationId xmlns:p14="http://schemas.microsoft.com/office/powerpoint/2010/main" val="232998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088E48A4-E3E2-4DF0-9636-2940B0AD5953}"/>
              </a:ext>
            </a:extLst>
          </p:cNvPr>
          <p:cNvSpPr/>
          <p:nvPr/>
        </p:nvSpPr>
        <p:spPr>
          <a:xfrm>
            <a:off x="1970690" y="3854547"/>
            <a:ext cx="9882830" cy="2640210"/>
          </a:xfrm>
          <a:prstGeom prst="rect">
            <a:avLst/>
          </a:prstGeom>
        </p:spPr>
        <p:txBody>
          <a:bodyPr wrap="square">
            <a:spAutoFit/>
          </a:bodyPr>
          <a:lstStyle/>
          <a:p>
            <a:pPr marL="82549" algn="just">
              <a:lnSpc>
                <a:spcPct val="150000"/>
              </a:lnSpc>
              <a:spcAft>
                <a:spcPts val="800"/>
              </a:spcAft>
            </a:pPr>
            <a:r>
              <a:rPr lang="tr-TR" sz="2800" kern="0" dirty="0">
                <a:latin typeface="Corbel" panose="020B0503020204020204" pitchFamily="34" charset="0"/>
                <a:ea typeface="Times New Roman" panose="02020603050405020304" pitchFamily="18" charset="0"/>
                <a:cs typeface="Times New Roman" panose="02020603050405020304" pitchFamily="18" charset="0"/>
              </a:rPr>
              <a:t>Akıllı </a:t>
            </a:r>
            <a:r>
              <a:rPr lang="tr-TR" sz="2800" kern="0" dirty="0" err="1">
                <a:latin typeface="Corbel" panose="020B0503020204020204" pitchFamily="34" charset="0"/>
                <a:ea typeface="Times New Roman" panose="02020603050405020304" pitchFamily="18" charset="0"/>
                <a:cs typeface="Times New Roman" panose="02020603050405020304" pitchFamily="18" charset="0"/>
              </a:rPr>
              <a:t>Mobilite</a:t>
            </a:r>
            <a:r>
              <a:rPr lang="tr-TR" sz="2800" kern="0" dirty="0">
                <a:latin typeface="Corbel" panose="020B0503020204020204" pitchFamily="34" charset="0"/>
                <a:ea typeface="Times New Roman" panose="02020603050405020304" pitchFamily="18" charset="0"/>
                <a:cs typeface="Times New Roman" panose="02020603050405020304" pitchFamily="18" charset="0"/>
              </a:rPr>
              <a:t> (Ulaşım) Nedir? </a:t>
            </a:r>
            <a:r>
              <a:rPr lang="tr-TR" sz="2800" kern="0" dirty="0">
                <a:solidFill>
                  <a:srgbClr val="C00000"/>
                </a:solidFill>
                <a:latin typeface="Corbel" panose="020B0503020204020204" pitchFamily="34" charset="0"/>
                <a:ea typeface="Times New Roman" panose="02020603050405020304" pitchFamily="18" charset="0"/>
                <a:cs typeface="Times New Roman" panose="02020603050405020304" pitchFamily="18" charset="0"/>
              </a:rPr>
              <a:t>-Smart </a:t>
            </a:r>
            <a:r>
              <a:rPr lang="tr-TR" sz="2800" kern="0" dirty="0" err="1">
                <a:solidFill>
                  <a:srgbClr val="C00000"/>
                </a:solidFill>
                <a:latin typeface="Corbel" panose="020B0503020204020204" pitchFamily="34" charset="0"/>
                <a:ea typeface="Times New Roman" panose="02020603050405020304" pitchFamily="18" charset="0"/>
                <a:cs typeface="Times New Roman" panose="02020603050405020304" pitchFamily="18" charset="0"/>
              </a:rPr>
              <a:t>Mobility</a:t>
            </a:r>
            <a:r>
              <a:rPr lang="tr-TR" sz="2800" kern="0" dirty="0">
                <a:solidFill>
                  <a:srgbClr val="C00000"/>
                </a:solidFill>
                <a:latin typeface="Corbel" panose="020B0503020204020204" pitchFamily="34" charset="0"/>
                <a:ea typeface="Times New Roman" panose="02020603050405020304" pitchFamily="18" charset="0"/>
                <a:cs typeface="Times New Roman" panose="02020603050405020304" pitchFamily="18" charset="0"/>
              </a:rPr>
              <a:t>-</a:t>
            </a:r>
          </a:p>
          <a:p>
            <a:pPr marL="82549" algn="just">
              <a:lnSpc>
                <a:spcPct val="150000"/>
              </a:lnSpc>
              <a:spcAft>
                <a:spcPts val="800"/>
              </a:spcAft>
            </a:pPr>
            <a:r>
              <a:rPr lang="tr-TR" sz="2000" i="1" dirty="0">
                <a:latin typeface="Corbel" panose="020B0503020204020204" pitchFamily="34" charset="0"/>
                <a:ea typeface="Calibri" panose="020F0502020204030204" pitchFamily="34" charset="0"/>
                <a:cs typeface="Times New Roman" panose="02020603050405020304" pitchFamily="18" charset="0"/>
              </a:rPr>
              <a:t>“BİT destekli ve entegre ulaşım sistemleridir. Bir veya birden fazla ulaşım şeklinin kullanıldığı tramvay, otobüs, tren, metro, araba, deniz ve hava ulaşımını, bisiklet ve yayaları kapsayan sürdürülebilir, güvenli ve birbirine bağlı ulaşım sistemlerini kapsamaktadır.”  (T.C. Çevre ve Şehircilik Bakanlığı)</a:t>
            </a:r>
            <a:endParaRPr lang="tr-TR" sz="3200" i="1" dirty="0">
              <a:latin typeface="Corbel" panose="020B0503020204020204" pitchFamily="34" charset="0"/>
              <a:ea typeface="Calibri" panose="020F0502020204030204" pitchFamily="34" charset="0"/>
              <a:cs typeface="Times New Roman" panose="02020603050405020304" pitchFamily="18" charset="0"/>
            </a:endParaRPr>
          </a:p>
        </p:txBody>
      </p:sp>
      <p:sp>
        <p:nvSpPr>
          <p:cNvPr id="4" name="Dikdörtgen 3">
            <a:extLst>
              <a:ext uri="{FF2B5EF4-FFF2-40B4-BE49-F238E27FC236}">
                <a16:creationId xmlns:a16="http://schemas.microsoft.com/office/drawing/2014/main" id="{64673240-5D9C-4AED-9D45-A244160400AB}"/>
              </a:ext>
            </a:extLst>
          </p:cNvPr>
          <p:cNvSpPr/>
          <p:nvPr/>
        </p:nvSpPr>
        <p:spPr>
          <a:xfrm>
            <a:off x="3087893" y="714387"/>
            <a:ext cx="6757099" cy="945002"/>
          </a:xfrm>
          <a:prstGeom prst="rect">
            <a:avLst/>
          </a:prstGeom>
        </p:spPr>
        <p:txBody>
          <a:bodyPr wrap="square">
            <a:spAutoFit/>
          </a:bodyPr>
          <a:lstStyle/>
          <a:p>
            <a:pPr algn="just">
              <a:lnSpc>
                <a:spcPct val="107000"/>
              </a:lnSpc>
              <a:spcBef>
                <a:spcPts val="600"/>
              </a:spcBef>
            </a:pPr>
            <a:r>
              <a:rPr lang="tr-TR" sz="2800" kern="0" dirty="0">
                <a:solidFill>
                  <a:srgbClr val="4A4C50"/>
                </a:solidFill>
                <a:latin typeface="Corbel" panose="020B0503020204020204" pitchFamily="34" charset="0"/>
                <a:cs typeface="Times New Roman" panose="02020603050405020304" pitchFamily="18" charset="0"/>
              </a:rPr>
              <a:t>Hareketlilik</a:t>
            </a:r>
            <a:r>
              <a:rPr lang="tr-TR" sz="2800" kern="0" dirty="0">
                <a:solidFill>
                  <a:srgbClr val="C00000"/>
                </a:solidFill>
                <a:latin typeface="Corbel" panose="020B0503020204020204" pitchFamily="34" charset="0"/>
                <a:cs typeface="Times New Roman" panose="02020603050405020304" pitchFamily="18" charset="0"/>
              </a:rPr>
              <a:t> -</a:t>
            </a:r>
            <a:r>
              <a:rPr lang="tr-TR" sz="2800" kern="0" dirty="0" err="1">
                <a:solidFill>
                  <a:srgbClr val="C00000"/>
                </a:solidFill>
                <a:latin typeface="Corbel" panose="020B0503020204020204" pitchFamily="34" charset="0"/>
                <a:cs typeface="Times New Roman" panose="02020603050405020304" pitchFamily="18" charset="0"/>
              </a:rPr>
              <a:t>Mobility</a:t>
            </a:r>
            <a:r>
              <a:rPr lang="tr-TR" sz="2800" kern="0" dirty="0">
                <a:solidFill>
                  <a:srgbClr val="C00000"/>
                </a:solidFill>
                <a:latin typeface="Corbel" panose="020B0503020204020204" pitchFamily="34" charset="0"/>
                <a:cs typeface="Times New Roman" panose="02020603050405020304" pitchFamily="18" charset="0"/>
              </a:rPr>
              <a:t>-</a:t>
            </a:r>
          </a:p>
          <a:p>
            <a:pPr algn="just">
              <a:lnSpc>
                <a:spcPct val="107000"/>
              </a:lnSpc>
              <a:spcBef>
                <a:spcPts val="600"/>
              </a:spcBef>
            </a:pPr>
            <a:r>
              <a:rPr lang="tr-TR" sz="2000" i="1" dirty="0">
                <a:latin typeface="Corbel" panose="020B0503020204020204" pitchFamily="34" charset="0"/>
                <a:cs typeface="Times New Roman" panose="02020603050405020304" pitchFamily="18" charset="0"/>
              </a:rPr>
              <a:t>Bir aktivite gerçekleştirmek için yapılan yer değiştirme</a:t>
            </a:r>
          </a:p>
        </p:txBody>
      </p:sp>
      <p:sp>
        <p:nvSpPr>
          <p:cNvPr id="6" name="Dikdörtgen 5">
            <a:extLst>
              <a:ext uri="{FF2B5EF4-FFF2-40B4-BE49-F238E27FC236}">
                <a16:creationId xmlns:a16="http://schemas.microsoft.com/office/drawing/2014/main" id="{7E787F86-5230-46DC-99F6-76AD5ADBDF42}"/>
              </a:ext>
            </a:extLst>
          </p:cNvPr>
          <p:cNvSpPr/>
          <p:nvPr/>
        </p:nvSpPr>
        <p:spPr>
          <a:xfrm>
            <a:off x="3087893" y="1842102"/>
            <a:ext cx="8765627" cy="1829732"/>
          </a:xfrm>
          <a:prstGeom prst="rect">
            <a:avLst/>
          </a:prstGeom>
        </p:spPr>
        <p:txBody>
          <a:bodyPr wrap="square">
            <a:spAutoFit/>
          </a:bodyPr>
          <a:lstStyle/>
          <a:p>
            <a:r>
              <a:rPr lang="tr-TR" sz="2800" kern="0" dirty="0">
                <a:solidFill>
                  <a:srgbClr val="4A4C50"/>
                </a:solidFill>
                <a:latin typeface="Corbel" panose="020B0503020204020204" pitchFamily="34" charset="0"/>
                <a:cs typeface="Times New Roman" panose="02020603050405020304" pitchFamily="18" charset="0"/>
              </a:rPr>
              <a:t>Akıllı Ulaşım Sistemleri  </a:t>
            </a:r>
            <a:r>
              <a:rPr lang="tr-TR" sz="2800" kern="0" dirty="0">
                <a:solidFill>
                  <a:srgbClr val="C00000"/>
                </a:solidFill>
                <a:latin typeface="Corbel" panose="020B0503020204020204" pitchFamily="34" charset="0"/>
                <a:cs typeface="Times New Roman" panose="02020603050405020304" pitchFamily="18" charset="0"/>
              </a:rPr>
              <a:t>-</a:t>
            </a:r>
            <a:r>
              <a:rPr lang="tr-TR" sz="2800" kern="0" dirty="0" err="1">
                <a:solidFill>
                  <a:srgbClr val="C00000"/>
                </a:solidFill>
                <a:latin typeface="Corbel" panose="020B0503020204020204" pitchFamily="34" charset="0"/>
                <a:cs typeface="Times New Roman" panose="02020603050405020304" pitchFamily="18" charset="0"/>
              </a:rPr>
              <a:t>Intelligent</a:t>
            </a:r>
            <a:r>
              <a:rPr lang="tr-TR" sz="2800" kern="0" dirty="0">
                <a:solidFill>
                  <a:srgbClr val="C00000"/>
                </a:solidFill>
                <a:latin typeface="Corbel" panose="020B0503020204020204" pitchFamily="34" charset="0"/>
                <a:cs typeface="Times New Roman" panose="02020603050405020304" pitchFamily="18" charset="0"/>
              </a:rPr>
              <a:t> </a:t>
            </a:r>
            <a:r>
              <a:rPr lang="tr-TR" sz="2800" kern="0" dirty="0" err="1">
                <a:solidFill>
                  <a:srgbClr val="C00000"/>
                </a:solidFill>
                <a:latin typeface="Corbel" panose="020B0503020204020204" pitchFamily="34" charset="0"/>
                <a:cs typeface="Times New Roman" panose="02020603050405020304" pitchFamily="18" charset="0"/>
              </a:rPr>
              <a:t>Transportation</a:t>
            </a:r>
            <a:r>
              <a:rPr lang="tr-TR" sz="2800" kern="0" dirty="0">
                <a:solidFill>
                  <a:srgbClr val="C00000"/>
                </a:solidFill>
                <a:latin typeface="Corbel" panose="020B0503020204020204" pitchFamily="34" charset="0"/>
                <a:cs typeface="Times New Roman" panose="02020603050405020304" pitchFamily="18" charset="0"/>
              </a:rPr>
              <a:t> </a:t>
            </a:r>
            <a:r>
              <a:rPr lang="tr-TR" sz="2800" kern="0" dirty="0" err="1">
                <a:solidFill>
                  <a:srgbClr val="C00000"/>
                </a:solidFill>
                <a:latin typeface="Corbel" panose="020B0503020204020204" pitchFamily="34" charset="0"/>
                <a:cs typeface="Times New Roman" panose="02020603050405020304" pitchFamily="18" charset="0"/>
              </a:rPr>
              <a:t>Systems</a:t>
            </a:r>
            <a:r>
              <a:rPr lang="tr-TR" sz="2800" kern="0" dirty="0">
                <a:solidFill>
                  <a:srgbClr val="C00000"/>
                </a:solidFill>
                <a:latin typeface="Corbel" panose="020B0503020204020204" pitchFamily="34" charset="0"/>
                <a:cs typeface="Times New Roman" panose="02020603050405020304" pitchFamily="18" charset="0"/>
              </a:rPr>
              <a:t>-</a:t>
            </a:r>
          </a:p>
          <a:p>
            <a:pPr>
              <a:lnSpc>
                <a:spcPct val="150000"/>
              </a:lnSpc>
            </a:pPr>
            <a:r>
              <a:rPr lang="tr-TR" sz="2000" i="1" dirty="0">
                <a:latin typeface="Corbel" panose="020B0503020204020204" pitchFamily="34" charset="0"/>
                <a:cs typeface="Times New Roman" panose="02020603050405020304" pitchFamily="18" charset="0"/>
              </a:rPr>
              <a:t>Ulaşım ihtiyaçlarının karşılanması için bilgi ve iletişim teknolojileri araçları bütünüdür. Trafik Yönetiminin kendisi değil, destek mekanizmasıdır. </a:t>
            </a:r>
            <a:endParaRPr lang="en-US" sz="2000" i="1" dirty="0">
              <a:latin typeface="Corbel" panose="020B050302020402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76E01E74-8BF3-4C24-B7A1-E72674624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727" y="1297251"/>
            <a:ext cx="4263499" cy="4263499"/>
          </a:xfrm>
          <a:prstGeom prst="rect">
            <a:avLst/>
          </a:prstGeom>
        </p:spPr>
      </p:pic>
    </p:spTree>
    <p:extLst>
      <p:ext uri="{BB962C8B-B14F-4D97-AF65-F5344CB8AC3E}">
        <p14:creationId xmlns:p14="http://schemas.microsoft.com/office/powerpoint/2010/main" val="1960285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hidden="1">
            <a:extLst>
              <a:ext uri="{FF2B5EF4-FFF2-40B4-BE49-F238E27FC236}">
                <a16:creationId xmlns:a16="http://schemas.microsoft.com/office/drawing/2014/main" id="{0CAF6216-BC0D-4A75-AD21-F9DFB41251B8}"/>
              </a:ext>
            </a:extLst>
          </p:cNvPr>
          <p:cNvSpPr/>
          <p:nvPr/>
        </p:nvSpPr>
        <p:spPr>
          <a:xfrm>
            <a:off x="1446320" y="2996417"/>
            <a:ext cx="3916013" cy="865173"/>
          </a:xfrm>
          <a:prstGeom prst="rect">
            <a:avLst/>
          </a:prstGeom>
        </p:spPr>
        <p:txBody>
          <a:bodyPr wrap="square">
            <a:spAutoFit/>
          </a:bodyPr>
          <a:lstStyle/>
          <a:p>
            <a:pPr>
              <a:lnSpc>
                <a:spcPct val="107000"/>
              </a:lnSpc>
              <a:spcBef>
                <a:spcPts val="600"/>
              </a:spcBef>
            </a:pPr>
            <a:r>
              <a:rPr lang="tr-TR" sz="2400" kern="0" dirty="0">
                <a:latin typeface="Corbel" panose="020B0503020204020204" pitchFamily="34" charset="0"/>
                <a:ea typeface="Times New Roman" panose="02020603050405020304" pitchFamily="18" charset="0"/>
                <a:cs typeface="Times New Roman" panose="02020603050405020304" pitchFamily="18" charset="0"/>
              </a:rPr>
              <a:t>Geleneksel Ulaşım Yaklaşımının Çözümsüzlüğü </a:t>
            </a:r>
          </a:p>
        </p:txBody>
      </p:sp>
      <p:grpSp>
        <p:nvGrpSpPr>
          <p:cNvPr id="16" name="Grup 15" hidden="1">
            <a:extLst>
              <a:ext uri="{FF2B5EF4-FFF2-40B4-BE49-F238E27FC236}">
                <a16:creationId xmlns:a16="http://schemas.microsoft.com/office/drawing/2014/main" id="{B200A6BD-BBAC-4145-9BA9-6715254BB16F}"/>
              </a:ext>
            </a:extLst>
          </p:cNvPr>
          <p:cNvGrpSpPr/>
          <p:nvPr/>
        </p:nvGrpSpPr>
        <p:grpSpPr>
          <a:xfrm>
            <a:off x="5671841" y="999000"/>
            <a:ext cx="5725967" cy="4860000"/>
            <a:chOff x="4788727" y="999000"/>
            <a:chExt cx="5725966" cy="4860000"/>
          </a:xfrm>
        </p:grpSpPr>
        <p:sp>
          <p:nvSpPr>
            <p:cNvPr id="4" name="Dikdörtgen: Yuvarlatılmış Köşeler 3">
              <a:extLst>
                <a:ext uri="{FF2B5EF4-FFF2-40B4-BE49-F238E27FC236}">
                  <a16:creationId xmlns:a16="http://schemas.microsoft.com/office/drawing/2014/main" id="{699325C2-BE03-473C-BAAF-2BF46E82582C}"/>
                </a:ext>
              </a:extLst>
            </p:cNvPr>
            <p:cNvSpPr/>
            <p:nvPr/>
          </p:nvSpPr>
          <p:spPr>
            <a:xfrm>
              <a:off x="6841710" y="423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orbel" panose="020B0503020204020204" pitchFamily="34" charset="0"/>
                </a:rPr>
                <a:t>Trafikte Rahatlama</a:t>
              </a:r>
            </a:p>
          </p:txBody>
        </p:sp>
        <p:sp>
          <p:nvSpPr>
            <p:cNvPr id="5" name="Dikdörtgen: Yuvarlatılmış Köşeler 4">
              <a:extLst>
                <a:ext uri="{FF2B5EF4-FFF2-40B4-BE49-F238E27FC236}">
                  <a16:creationId xmlns:a16="http://schemas.microsoft.com/office/drawing/2014/main" id="{F6498055-0741-4DE0-9C9F-728B89C67F40}"/>
                </a:ext>
              </a:extLst>
            </p:cNvPr>
            <p:cNvSpPr/>
            <p:nvPr/>
          </p:nvSpPr>
          <p:spPr>
            <a:xfrm>
              <a:off x="8894693" y="261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Ek</a:t>
              </a:r>
            </a:p>
            <a:p>
              <a:pPr algn="ctr"/>
              <a:r>
                <a:rPr lang="tr-TR" dirty="0">
                  <a:latin typeface="Corbel" panose="020B0503020204020204" pitchFamily="34" charset="0"/>
                </a:rPr>
                <a:t>Kapasite</a:t>
              </a:r>
            </a:p>
          </p:txBody>
        </p:sp>
        <p:sp>
          <p:nvSpPr>
            <p:cNvPr id="6" name="Dikdörtgen: Yuvarlatılmış Köşeler 5">
              <a:extLst>
                <a:ext uri="{FF2B5EF4-FFF2-40B4-BE49-F238E27FC236}">
                  <a16:creationId xmlns:a16="http://schemas.microsoft.com/office/drawing/2014/main" id="{5EE68268-7C31-4AFC-A264-CF58DE7C6A07}"/>
                </a:ext>
              </a:extLst>
            </p:cNvPr>
            <p:cNvSpPr/>
            <p:nvPr/>
          </p:nvSpPr>
          <p:spPr>
            <a:xfrm>
              <a:off x="4788727" y="261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Talep</a:t>
              </a:r>
            </a:p>
            <a:p>
              <a:pPr algn="ctr"/>
              <a:r>
                <a:rPr lang="tr-TR" dirty="0">
                  <a:latin typeface="Corbel" panose="020B0503020204020204" pitchFamily="34" charset="0"/>
                </a:rPr>
                <a:t>Artışı</a:t>
              </a:r>
            </a:p>
          </p:txBody>
        </p:sp>
        <p:sp>
          <p:nvSpPr>
            <p:cNvPr id="7" name="Dikdörtgen: Yuvarlatılmış Köşeler 6">
              <a:extLst>
                <a:ext uri="{FF2B5EF4-FFF2-40B4-BE49-F238E27FC236}">
                  <a16:creationId xmlns:a16="http://schemas.microsoft.com/office/drawing/2014/main" id="{521C0722-FAAC-4642-94FE-97864DC60754}"/>
                </a:ext>
              </a:extLst>
            </p:cNvPr>
            <p:cNvSpPr/>
            <p:nvPr/>
          </p:nvSpPr>
          <p:spPr>
            <a:xfrm>
              <a:off x="6841710" y="99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Trafik Tıkanıklığı</a:t>
              </a:r>
            </a:p>
          </p:txBody>
        </p:sp>
        <p:sp>
          <p:nvSpPr>
            <p:cNvPr id="8" name="Ok: Bükülü 7">
              <a:extLst>
                <a:ext uri="{FF2B5EF4-FFF2-40B4-BE49-F238E27FC236}">
                  <a16:creationId xmlns:a16="http://schemas.microsoft.com/office/drawing/2014/main" id="{614CA537-24E2-449C-9834-EAC3D783D646}"/>
                </a:ext>
              </a:extLst>
            </p:cNvPr>
            <p:cNvSpPr/>
            <p:nvPr/>
          </p:nvSpPr>
          <p:spPr>
            <a:xfrm>
              <a:off x="5520272" y="1498600"/>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Ok: Bükülü 8">
              <a:extLst>
                <a:ext uri="{FF2B5EF4-FFF2-40B4-BE49-F238E27FC236}">
                  <a16:creationId xmlns:a16="http://schemas.microsoft.com/office/drawing/2014/main" id="{1EC61DE4-8D04-41EF-9DA8-1FC86D4EADE3}"/>
                </a:ext>
              </a:extLst>
            </p:cNvPr>
            <p:cNvSpPr/>
            <p:nvPr/>
          </p:nvSpPr>
          <p:spPr>
            <a:xfrm rot="5400000">
              <a:off x="8900465" y="1516464"/>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nvGrpSpPr>
            <p:cNvPr id="10" name="Grup 9">
              <a:extLst>
                <a:ext uri="{FF2B5EF4-FFF2-40B4-BE49-F238E27FC236}">
                  <a16:creationId xmlns:a16="http://schemas.microsoft.com/office/drawing/2014/main" id="{D594C4ED-2EB2-4CA4-9252-15E2735CDD1B}"/>
                </a:ext>
              </a:extLst>
            </p:cNvPr>
            <p:cNvGrpSpPr/>
            <p:nvPr/>
          </p:nvGrpSpPr>
          <p:grpSpPr>
            <a:xfrm rot="10800000">
              <a:off x="5430272" y="4459400"/>
              <a:ext cx="4274421" cy="912091"/>
              <a:chOff x="5520272" y="3638345"/>
              <a:chExt cx="4274421" cy="912091"/>
            </a:xfrm>
          </p:grpSpPr>
          <p:sp>
            <p:nvSpPr>
              <p:cNvPr id="11" name="Ok: Bükülü 10">
                <a:extLst>
                  <a:ext uri="{FF2B5EF4-FFF2-40B4-BE49-F238E27FC236}">
                    <a16:creationId xmlns:a16="http://schemas.microsoft.com/office/drawing/2014/main" id="{16C2DE02-D48D-49EB-B219-6358EC3D6B5A}"/>
                  </a:ext>
                </a:extLst>
              </p:cNvPr>
              <p:cNvSpPr/>
              <p:nvPr/>
            </p:nvSpPr>
            <p:spPr>
              <a:xfrm>
                <a:off x="5520272" y="3638345"/>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2" name="Ok: Bükülü 11">
                <a:extLst>
                  <a:ext uri="{FF2B5EF4-FFF2-40B4-BE49-F238E27FC236}">
                    <a16:creationId xmlns:a16="http://schemas.microsoft.com/office/drawing/2014/main" id="{A6CD4A32-F351-4182-8702-C83EA1412303}"/>
                  </a:ext>
                </a:extLst>
              </p:cNvPr>
              <p:cNvSpPr/>
              <p:nvPr/>
            </p:nvSpPr>
            <p:spPr>
              <a:xfrm rot="5400000">
                <a:off x="8900465" y="3656209"/>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sp>
        <p:nvSpPr>
          <p:cNvPr id="21" name="Metin Yer Tutucusu 3">
            <a:extLst>
              <a:ext uri="{FF2B5EF4-FFF2-40B4-BE49-F238E27FC236}">
                <a16:creationId xmlns:a16="http://schemas.microsoft.com/office/drawing/2014/main" id="{5FEE55C7-86E1-4097-AB16-A34E9F682801}"/>
              </a:ext>
            </a:extLst>
          </p:cNvPr>
          <p:cNvSpPr>
            <a:spLocks noGrp="1"/>
          </p:cNvSpPr>
          <p:nvPr>
            <p:ph type="body" idx="1"/>
          </p:nvPr>
        </p:nvSpPr>
        <p:spPr>
          <a:xfrm>
            <a:off x="691078" y="2472764"/>
            <a:ext cx="2635476" cy="1888066"/>
          </a:xfrm>
        </p:spPr>
        <p:txBody>
          <a:bodyPr anchor="ctr">
            <a:normAutofit/>
          </a:bodyPr>
          <a:lstStyle/>
          <a:p>
            <a:pPr>
              <a:lnSpc>
                <a:spcPct val="150000"/>
              </a:lnSpc>
              <a:spcBef>
                <a:spcPts val="0"/>
              </a:spcBef>
            </a:pPr>
            <a:r>
              <a:rPr lang="tr-TR" sz="2800" b="0" dirty="0"/>
              <a:t>Mevcut Durum Tespiti</a:t>
            </a:r>
          </a:p>
        </p:txBody>
      </p:sp>
      <p:graphicFrame>
        <p:nvGraphicFramePr>
          <p:cNvPr id="17" name="Chart 2054">
            <a:extLst>
              <a:ext uri="{FF2B5EF4-FFF2-40B4-BE49-F238E27FC236}">
                <a16:creationId xmlns:a16="http://schemas.microsoft.com/office/drawing/2014/main" id="{5CA53791-A0FB-4C11-94E5-3E7B9316C9F1}"/>
              </a:ext>
            </a:extLst>
          </p:cNvPr>
          <p:cNvGraphicFramePr/>
          <p:nvPr>
            <p:extLst>
              <p:ext uri="{D42A27DB-BD31-4B8C-83A1-F6EECF244321}">
                <p14:modId xmlns:p14="http://schemas.microsoft.com/office/powerpoint/2010/main" val="513398669"/>
              </p:ext>
            </p:extLst>
          </p:nvPr>
        </p:nvGraphicFramePr>
        <p:xfrm>
          <a:off x="3781942" y="954076"/>
          <a:ext cx="10167012" cy="4940221"/>
        </p:xfrm>
        <a:graphic>
          <a:graphicData uri="http://schemas.openxmlformats.org/drawingml/2006/chart">
            <c:chart xmlns:c="http://schemas.openxmlformats.org/drawingml/2006/chart" xmlns:r="http://schemas.openxmlformats.org/officeDocument/2006/relationships" r:id="rId3"/>
          </a:graphicData>
        </a:graphic>
      </p:graphicFrame>
      <p:sp>
        <p:nvSpPr>
          <p:cNvPr id="22" name="Dikdörtgen 21">
            <a:extLst>
              <a:ext uri="{FF2B5EF4-FFF2-40B4-BE49-F238E27FC236}">
                <a16:creationId xmlns:a16="http://schemas.microsoft.com/office/drawing/2014/main" id="{B4E8910D-2B33-4F8B-80D2-74D011527594}"/>
              </a:ext>
            </a:extLst>
          </p:cNvPr>
          <p:cNvSpPr/>
          <p:nvPr/>
        </p:nvSpPr>
        <p:spPr>
          <a:xfrm>
            <a:off x="4976539" y="5809319"/>
            <a:ext cx="6096000" cy="368049"/>
          </a:xfrm>
          <a:prstGeom prst="rect">
            <a:avLst/>
          </a:prstGeom>
        </p:spPr>
        <p:txBody>
          <a:bodyPr>
            <a:spAutoFit/>
          </a:bodyPr>
          <a:lstStyle/>
          <a:p>
            <a:pPr algn="ctr">
              <a:lnSpc>
                <a:spcPct val="120000"/>
              </a:lnSpc>
              <a:spcAft>
                <a:spcPts val="1000"/>
              </a:spcAft>
            </a:pPr>
            <a:r>
              <a:rPr lang="tr-TR" sz="1600" i="1" dirty="0">
                <a:solidFill>
                  <a:srgbClr val="C00000"/>
                </a:solidFill>
                <a:latin typeface="Corbel" panose="020B0503020204020204" pitchFamily="34" charset="0"/>
                <a:ea typeface="Times New Roman" panose="02020603050405020304" pitchFamily="18" charset="0"/>
                <a:cs typeface="Times New Roman" panose="02020603050405020304" pitchFamily="18" charset="0"/>
              </a:rPr>
              <a:t>En Sık Rastlanan 15 Rahatsızlık - Vatandaş İhtiyaç Analizi</a:t>
            </a:r>
            <a:endParaRPr lang="tr-TR" sz="1600" b="1" dirty="0">
              <a:solidFill>
                <a:srgbClr val="C00000"/>
              </a:solidFill>
              <a:latin typeface="Corbel" panose="020B0503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7122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hidden="1">
            <a:extLst>
              <a:ext uri="{FF2B5EF4-FFF2-40B4-BE49-F238E27FC236}">
                <a16:creationId xmlns:a16="http://schemas.microsoft.com/office/drawing/2014/main" id="{0CAF6216-BC0D-4A75-AD21-F9DFB41251B8}"/>
              </a:ext>
            </a:extLst>
          </p:cNvPr>
          <p:cNvSpPr/>
          <p:nvPr/>
        </p:nvSpPr>
        <p:spPr>
          <a:xfrm>
            <a:off x="1446320" y="2996417"/>
            <a:ext cx="3916013" cy="865173"/>
          </a:xfrm>
          <a:prstGeom prst="rect">
            <a:avLst/>
          </a:prstGeom>
        </p:spPr>
        <p:txBody>
          <a:bodyPr wrap="square">
            <a:spAutoFit/>
          </a:bodyPr>
          <a:lstStyle/>
          <a:p>
            <a:pPr>
              <a:lnSpc>
                <a:spcPct val="107000"/>
              </a:lnSpc>
              <a:spcBef>
                <a:spcPts val="600"/>
              </a:spcBef>
            </a:pPr>
            <a:r>
              <a:rPr lang="tr-TR" sz="2400" kern="0" dirty="0">
                <a:latin typeface="Corbel" panose="020B0503020204020204" pitchFamily="34" charset="0"/>
                <a:ea typeface="Times New Roman" panose="02020603050405020304" pitchFamily="18" charset="0"/>
                <a:cs typeface="Times New Roman" panose="02020603050405020304" pitchFamily="18" charset="0"/>
              </a:rPr>
              <a:t>Geleneksel Ulaşım Yaklaşımının Çözümsüzlüğü </a:t>
            </a:r>
          </a:p>
        </p:txBody>
      </p:sp>
      <p:grpSp>
        <p:nvGrpSpPr>
          <p:cNvPr id="16" name="Grup 15" hidden="1">
            <a:extLst>
              <a:ext uri="{FF2B5EF4-FFF2-40B4-BE49-F238E27FC236}">
                <a16:creationId xmlns:a16="http://schemas.microsoft.com/office/drawing/2014/main" id="{B200A6BD-BBAC-4145-9BA9-6715254BB16F}"/>
              </a:ext>
            </a:extLst>
          </p:cNvPr>
          <p:cNvGrpSpPr/>
          <p:nvPr/>
        </p:nvGrpSpPr>
        <p:grpSpPr>
          <a:xfrm>
            <a:off x="5671841" y="999000"/>
            <a:ext cx="5725967" cy="4860000"/>
            <a:chOff x="4788727" y="999000"/>
            <a:chExt cx="5725966" cy="4860000"/>
          </a:xfrm>
        </p:grpSpPr>
        <p:sp>
          <p:nvSpPr>
            <p:cNvPr id="4" name="Dikdörtgen: Yuvarlatılmış Köşeler 3">
              <a:extLst>
                <a:ext uri="{FF2B5EF4-FFF2-40B4-BE49-F238E27FC236}">
                  <a16:creationId xmlns:a16="http://schemas.microsoft.com/office/drawing/2014/main" id="{699325C2-BE03-473C-BAAF-2BF46E82582C}"/>
                </a:ext>
              </a:extLst>
            </p:cNvPr>
            <p:cNvSpPr/>
            <p:nvPr/>
          </p:nvSpPr>
          <p:spPr>
            <a:xfrm>
              <a:off x="6841710" y="423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orbel" panose="020B0503020204020204" pitchFamily="34" charset="0"/>
                </a:rPr>
                <a:t>Trafikte Rahatlama</a:t>
              </a:r>
            </a:p>
          </p:txBody>
        </p:sp>
        <p:sp>
          <p:nvSpPr>
            <p:cNvPr id="5" name="Dikdörtgen: Yuvarlatılmış Köşeler 4">
              <a:extLst>
                <a:ext uri="{FF2B5EF4-FFF2-40B4-BE49-F238E27FC236}">
                  <a16:creationId xmlns:a16="http://schemas.microsoft.com/office/drawing/2014/main" id="{F6498055-0741-4DE0-9C9F-728B89C67F40}"/>
                </a:ext>
              </a:extLst>
            </p:cNvPr>
            <p:cNvSpPr/>
            <p:nvPr/>
          </p:nvSpPr>
          <p:spPr>
            <a:xfrm>
              <a:off x="8894693" y="261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Ek</a:t>
              </a:r>
            </a:p>
            <a:p>
              <a:pPr algn="ctr"/>
              <a:r>
                <a:rPr lang="tr-TR" dirty="0">
                  <a:latin typeface="Corbel" panose="020B0503020204020204" pitchFamily="34" charset="0"/>
                </a:rPr>
                <a:t>Kapasite</a:t>
              </a:r>
            </a:p>
          </p:txBody>
        </p:sp>
        <p:sp>
          <p:nvSpPr>
            <p:cNvPr id="6" name="Dikdörtgen: Yuvarlatılmış Köşeler 5">
              <a:extLst>
                <a:ext uri="{FF2B5EF4-FFF2-40B4-BE49-F238E27FC236}">
                  <a16:creationId xmlns:a16="http://schemas.microsoft.com/office/drawing/2014/main" id="{5EE68268-7C31-4AFC-A264-CF58DE7C6A07}"/>
                </a:ext>
              </a:extLst>
            </p:cNvPr>
            <p:cNvSpPr/>
            <p:nvPr/>
          </p:nvSpPr>
          <p:spPr>
            <a:xfrm>
              <a:off x="4788727" y="261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Talep</a:t>
              </a:r>
            </a:p>
            <a:p>
              <a:pPr algn="ctr"/>
              <a:r>
                <a:rPr lang="tr-TR" dirty="0">
                  <a:latin typeface="Corbel" panose="020B0503020204020204" pitchFamily="34" charset="0"/>
                </a:rPr>
                <a:t>Artışı</a:t>
              </a:r>
            </a:p>
          </p:txBody>
        </p:sp>
        <p:sp>
          <p:nvSpPr>
            <p:cNvPr id="7" name="Dikdörtgen: Yuvarlatılmış Köşeler 6">
              <a:extLst>
                <a:ext uri="{FF2B5EF4-FFF2-40B4-BE49-F238E27FC236}">
                  <a16:creationId xmlns:a16="http://schemas.microsoft.com/office/drawing/2014/main" id="{521C0722-FAAC-4642-94FE-97864DC60754}"/>
                </a:ext>
              </a:extLst>
            </p:cNvPr>
            <p:cNvSpPr/>
            <p:nvPr/>
          </p:nvSpPr>
          <p:spPr>
            <a:xfrm>
              <a:off x="6841710" y="99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Trafik Tıkanıklığı</a:t>
              </a:r>
            </a:p>
          </p:txBody>
        </p:sp>
        <p:sp>
          <p:nvSpPr>
            <p:cNvPr id="8" name="Ok: Bükülü 7">
              <a:extLst>
                <a:ext uri="{FF2B5EF4-FFF2-40B4-BE49-F238E27FC236}">
                  <a16:creationId xmlns:a16="http://schemas.microsoft.com/office/drawing/2014/main" id="{614CA537-24E2-449C-9834-EAC3D783D646}"/>
                </a:ext>
              </a:extLst>
            </p:cNvPr>
            <p:cNvSpPr/>
            <p:nvPr/>
          </p:nvSpPr>
          <p:spPr>
            <a:xfrm>
              <a:off x="5520272" y="1498600"/>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Ok: Bükülü 8">
              <a:extLst>
                <a:ext uri="{FF2B5EF4-FFF2-40B4-BE49-F238E27FC236}">
                  <a16:creationId xmlns:a16="http://schemas.microsoft.com/office/drawing/2014/main" id="{1EC61DE4-8D04-41EF-9DA8-1FC86D4EADE3}"/>
                </a:ext>
              </a:extLst>
            </p:cNvPr>
            <p:cNvSpPr/>
            <p:nvPr/>
          </p:nvSpPr>
          <p:spPr>
            <a:xfrm rot="5400000">
              <a:off x="8900465" y="1516464"/>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nvGrpSpPr>
            <p:cNvPr id="10" name="Grup 9">
              <a:extLst>
                <a:ext uri="{FF2B5EF4-FFF2-40B4-BE49-F238E27FC236}">
                  <a16:creationId xmlns:a16="http://schemas.microsoft.com/office/drawing/2014/main" id="{D594C4ED-2EB2-4CA4-9252-15E2735CDD1B}"/>
                </a:ext>
              </a:extLst>
            </p:cNvPr>
            <p:cNvGrpSpPr/>
            <p:nvPr/>
          </p:nvGrpSpPr>
          <p:grpSpPr>
            <a:xfrm rot="10800000">
              <a:off x="5430272" y="4459400"/>
              <a:ext cx="4274421" cy="912091"/>
              <a:chOff x="5520272" y="3638345"/>
              <a:chExt cx="4274421" cy="912091"/>
            </a:xfrm>
          </p:grpSpPr>
          <p:sp>
            <p:nvSpPr>
              <p:cNvPr id="11" name="Ok: Bükülü 10">
                <a:extLst>
                  <a:ext uri="{FF2B5EF4-FFF2-40B4-BE49-F238E27FC236}">
                    <a16:creationId xmlns:a16="http://schemas.microsoft.com/office/drawing/2014/main" id="{16C2DE02-D48D-49EB-B219-6358EC3D6B5A}"/>
                  </a:ext>
                </a:extLst>
              </p:cNvPr>
              <p:cNvSpPr/>
              <p:nvPr/>
            </p:nvSpPr>
            <p:spPr>
              <a:xfrm>
                <a:off x="5520272" y="3638345"/>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2" name="Ok: Bükülü 11">
                <a:extLst>
                  <a:ext uri="{FF2B5EF4-FFF2-40B4-BE49-F238E27FC236}">
                    <a16:creationId xmlns:a16="http://schemas.microsoft.com/office/drawing/2014/main" id="{A6CD4A32-F351-4182-8702-C83EA1412303}"/>
                  </a:ext>
                </a:extLst>
              </p:cNvPr>
              <p:cNvSpPr/>
              <p:nvPr/>
            </p:nvSpPr>
            <p:spPr>
              <a:xfrm rot="5400000">
                <a:off x="8900465" y="3656209"/>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graphicFrame>
        <p:nvGraphicFramePr>
          <p:cNvPr id="19" name="Chart 73">
            <a:extLst>
              <a:ext uri="{FF2B5EF4-FFF2-40B4-BE49-F238E27FC236}">
                <a16:creationId xmlns:a16="http://schemas.microsoft.com/office/drawing/2014/main" id="{01087437-15EE-4E97-8EBD-E71EEE1CB581}"/>
              </a:ext>
            </a:extLst>
          </p:cNvPr>
          <p:cNvGraphicFramePr/>
          <p:nvPr>
            <p:extLst>
              <p:ext uri="{D42A27DB-BD31-4B8C-83A1-F6EECF244321}">
                <p14:modId xmlns:p14="http://schemas.microsoft.com/office/powerpoint/2010/main" val="283998859"/>
              </p:ext>
            </p:extLst>
          </p:nvPr>
        </p:nvGraphicFramePr>
        <p:xfrm>
          <a:off x="3604196" y="1423090"/>
          <a:ext cx="9861255" cy="4011819"/>
        </p:xfrm>
        <a:graphic>
          <a:graphicData uri="http://schemas.openxmlformats.org/drawingml/2006/chart">
            <c:chart xmlns:c="http://schemas.openxmlformats.org/drawingml/2006/chart" xmlns:r="http://schemas.openxmlformats.org/officeDocument/2006/relationships" r:id="rId3"/>
          </a:graphicData>
        </a:graphic>
      </p:graphicFrame>
      <p:sp>
        <p:nvSpPr>
          <p:cNvPr id="14" name="Dikdörtgen 13">
            <a:extLst>
              <a:ext uri="{FF2B5EF4-FFF2-40B4-BE49-F238E27FC236}">
                <a16:creationId xmlns:a16="http://schemas.microsoft.com/office/drawing/2014/main" id="{617AD2C5-EA80-4E65-89A9-B0E35E32FA4A}"/>
              </a:ext>
            </a:extLst>
          </p:cNvPr>
          <p:cNvSpPr/>
          <p:nvPr/>
        </p:nvSpPr>
        <p:spPr>
          <a:xfrm>
            <a:off x="4676824" y="5379745"/>
            <a:ext cx="6096000" cy="663515"/>
          </a:xfrm>
          <a:prstGeom prst="rect">
            <a:avLst/>
          </a:prstGeom>
        </p:spPr>
        <p:txBody>
          <a:bodyPr>
            <a:spAutoFit/>
          </a:bodyPr>
          <a:lstStyle/>
          <a:p>
            <a:pPr algn="ctr">
              <a:lnSpc>
                <a:spcPct val="120000"/>
              </a:lnSpc>
              <a:spcAft>
                <a:spcPts val="1000"/>
              </a:spcAft>
            </a:pPr>
            <a:r>
              <a:rPr lang="tr-TR" sz="1600" i="1" dirty="0" err="1">
                <a:solidFill>
                  <a:srgbClr val="C00000"/>
                </a:solidFill>
                <a:latin typeface="Corbel" panose="020B0503020204020204" pitchFamily="34" charset="0"/>
                <a:ea typeface="Times New Roman" panose="02020603050405020304" pitchFamily="18" charset="0"/>
                <a:cs typeface="Times New Roman" panose="02020603050405020304" pitchFamily="18" charset="0"/>
              </a:rPr>
              <a:t>Mobilite</a:t>
            </a:r>
            <a:r>
              <a:rPr lang="tr-TR" sz="1600" i="1" dirty="0">
                <a:solidFill>
                  <a:srgbClr val="C00000"/>
                </a:solidFill>
                <a:latin typeface="Corbel" panose="020B0503020204020204" pitchFamily="34" charset="0"/>
                <a:ea typeface="Times New Roman" panose="02020603050405020304" pitchFamily="18" charset="0"/>
                <a:cs typeface="Times New Roman" panose="02020603050405020304" pitchFamily="18" charset="0"/>
              </a:rPr>
              <a:t> Fonksiyonel Alanında En Sık Rastlanan Rahatsızlıklar - Vatandaş İhtiyaç Analizi</a:t>
            </a:r>
            <a:endParaRPr lang="tr-TR" sz="1600" b="1" i="1" dirty="0">
              <a:solidFill>
                <a:srgbClr val="C00000"/>
              </a:solidFill>
              <a:latin typeface="Corbel" panose="020B0503020204020204" pitchFamily="34" charset="0"/>
              <a:ea typeface="Times New Roman" panose="02020603050405020304" pitchFamily="18" charset="0"/>
              <a:cs typeface="Times New Roman" panose="02020603050405020304" pitchFamily="18" charset="0"/>
            </a:endParaRPr>
          </a:p>
        </p:txBody>
      </p:sp>
      <p:sp>
        <p:nvSpPr>
          <p:cNvPr id="26" name="Metin Yer Tutucusu 3">
            <a:extLst>
              <a:ext uri="{FF2B5EF4-FFF2-40B4-BE49-F238E27FC236}">
                <a16:creationId xmlns:a16="http://schemas.microsoft.com/office/drawing/2014/main" id="{A836426A-33E9-419A-9E7C-0CE5CD8B34FF}"/>
              </a:ext>
            </a:extLst>
          </p:cNvPr>
          <p:cNvSpPr>
            <a:spLocks noGrp="1"/>
          </p:cNvSpPr>
          <p:nvPr>
            <p:ph type="body" idx="1"/>
          </p:nvPr>
        </p:nvSpPr>
        <p:spPr>
          <a:xfrm>
            <a:off x="691078" y="2472764"/>
            <a:ext cx="2635476" cy="1888066"/>
          </a:xfrm>
        </p:spPr>
        <p:txBody>
          <a:bodyPr anchor="ctr">
            <a:normAutofit/>
          </a:bodyPr>
          <a:lstStyle/>
          <a:p>
            <a:pPr>
              <a:lnSpc>
                <a:spcPct val="150000"/>
              </a:lnSpc>
              <a:spcBef>
                <a:spcPts val="0"/>
              </a:spcBef>
            </a:pPr>
            <a:r>
              <a:rPr lang="tr-TR" sz="2800" b="0" dirty="0"/>
              <a:t>Mevcut Durum Tespiti</a:t>
            </a:r>
          </a:p>
        </p:txBody>
      </p:sp>
    </p:spTree>
    <p:extLst>
      <p:ext uri="{BB962C8B-B14F-4D97-AF65-F5344CB8AC3E}">
        <p14:creationId xmlns:p14="http://schemas.microsoft.com/office/powerpoint/2010/main" val="3638121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hidden="1">
            <a:extLst>
              <a:ext uri="{FF2B5EF4-FFF2-40B4-BE49-F238E27FC236}">
                <a16:creationId xmlns:a16="http://schemas.microsoft.com/office/drawing/2014/main" id="{0CAF6216-BC0D-4A75-AD21-F9DFB41251B8}"/>
              </a:ext>
            </a:extLst>
          </p:cNvPr>
          <p:cNvSpPr/>
          <p:nvPr/>
        </p:nvSpPr>
        <p:spPr>
          <a:xfrm>
            <a:off x="1446320" y="2996417"/>
            <a:ext cx="3916013" cy="865173"/>
          </a:xfrm>
          <a:prstGeom prst="rect">
            <a:avLst/>
          </a:prstGeom>
        </p:spPr>
        <p:txBody>
          <a:bodyPr wrap="square">
            <a:spAutoFit/>
          </a:bodyPr>
          <a:lstStyle/>
          <a:p>
            <a:pPr>
              <a:lnSpc>
                <a:spcPct val="107000"/>
              </a:lnSpc>
              <a:spcBef>
                <a:spcPts val="600"/>
              </a:spcBef>
            </a:pPr>
            <a:r>
              <a:rPr lang="tr-TR" sz="2400" kern="0" dirty="0">
                <a:latin typeface="Corbel" panose="020B0503020204020204" pitchFamily="34" charset="0"/>
                <a:ea typeface="Times New Roman" panose="02020603050405020304" pitchFamily="18" charset="0"/>
                <a:cs typeface="Times New Roman" panose="02020603050405020304" pitchFamily="18" charset="0"/>
              </a:rPr>
              <a:t>Geleneksel Ulaşım Yaklaşımının Çözümsüzlüğü </a:t>
            </a:r>
          </a:p>
        </p:txBody>
      </p:sp>
      <p:grpSp>
        <p:nvGrpSpPr>
          <p:cNvPr id="16" name="Grup 15" hidden="1">
            <a:extLst>
              <a:ext uri="{FF2B5EF4-FFF2-40B4-BE49-F238E27FC236}">
                <a16:creationId xmlns:a16="http://schemas.microsoft.com/office/drawing/2014/main" id="{B200A6BD-BBAC-4145-9BA9-6715254BB16F}"/>
              </a:ext>
            </a:extLst>
          </p:cNvPr>
          <p:cNvGrpSpPr/>
          <p:nvPr/>
        </p:nvGrpSpPr>
        <p:grpSpPr>
          <a:xfrm>
            <a:off x="5671841" y="999000"/>
            <a:ext cx="5725967" cy="4860000"/>
            <a:chOff x="4788727" y="999000"/>
            <a:chExt cx="5725966" cy="4860000"/>
          </a:xfrm>
        </p:grpSpPr>
        <p:sp>
          <p:nvSpPr>
            <p:cNvPr id="4" name="Dikdörtgen: Yuvarlatılmış Köşeler 3">
              <a:extLst>
                <a:ext uri="{FF2B5EF4-FFF2-40B4-BE49-F238E27FC236}">
                  <a16:creationId xmlns:a16="http://schemas.microsoft.com/office/drawing/2014/main" id="{699325C2-BE03-473C-BAAF-2BF46E82582C}"/>
                </a:ext>
              </a:extLst>
            </p:cNvPr>
            <p:cNvSpPr/>
            <p:nvPr/>
          </p:nvSpPr>
          <p:spPr>
            <a:xfrm>
              <a:off x="6841710" y="423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orbel" panose="020B0503020204020204" pitchFamily="34" charset="0"/>
                </a:rPr>
                <a:t>Trafikte Rahatlama</a:t>
              </a:r>
            </a:p>
          </p:txBody>
        </p:sp>
        <p:sp>
          <p:nvSpPr>
            <p:cNvPr id="5" name="Dikdörtgen: Yuvarlatılmış Köşeler 4">
              <a:extLst>
                <a:ext uri="{FF2B5EF4-FFF2-40B4-BE49-F238E27FC236}">
                  <a16:creationId xmlns:a16="http://schemas.microsoft.com/office/drawing/2014/main" id="{F6498055-0741-4DE0-9C9F-728B89C67F40}"/>
                </a:ext>
              </a:extLst>
            </p:cNvPr>
            <p:cNvSpPr/>
            <p:nvPr/>
          </p:nvSpPr>
          <p:spPr>
            <a:xfrm>
              <a:off x="8894693" y="261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Ek</a:t>
              </a:r>
            </a:p>
            <a:p>
              <a:pPr algn="ctr"/>
              <a:r>
                <a:rPr lang="tr-TR" dirty="0">
                  <a:latin typeface="Corbel" panose="020B0503020204020204" pitchFamily="34" charset="0"/>
                </a:rPr>
                <a:t>Kapasite</a:t>
              </a:r>
            </a:p>
          </p:txBody>
        </p:sp>
        <p:sp>
          <p:nvSpPr>
            <p:cNvPr id="6" name="Dikdörtgen: Yuvarlatılmış Köşeler 5">
              <a:extLst>
                <a:ext uri="{FF2B5EF4-FFF2-40B4-BE49-F238E27FC236}">
                  <a16:creationId xmlns:a16="http://schemas.microsoft.com/office/drawing/2014/main" id="{5EE68268-7C31-4AFC-A264-CF58DE7C6A07}"/>
                </a:ext>
              </a:extLst>
            </p:cNvPr>
            <p:cNvSpPr/>
            <p:nvPr/>
          </p:nvSpPr>
          <p:spPr>
            <a:xfrm>
              <a:off x="4788727" y="261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Talep</a:t>
              </a:r>
            </a:p>
            <a:p>
              <a:pPr algn="ctr"/>
              <a:r>
                <a:rPr lang="tr-TR" dirty="0">
                  <a:latin typeface="Corbel" panose="020B0503020204020204" pitchFamily="34" charset="0"/>
                </a:rPr>
                <a:t>Artışı</a:t>
              </a:r>
            </a:p>
          </p:txBody>
        </p:sp>
        <p:sp>
          <p:nvSpPr>
            <p:cNvPr id="7" name="Dikdörtgen: Yuvarlatılmış Köşeler 6">
              <a:extLst>
                <a:ext uri="{FF2B5EF4-FFF2-40B4-BE49-F238E27FC236}">
                  <a16:creationId xmlns:a16="http://schemas.microsoft.com/office/drawing/2014/main" id="{521C0722-FAAC-4642-94FE-97864DC60754}"/>
                </a:ext>
              </a:extLst>
            </p:cNvPr>
            <p:cNvSpPr/>
            <p:nvPr/>
          </p:nvSpPr>
          <p:spPr>
            <a:xfrm>
              <a:off x="6841710" y="99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Trafik Tıkanıklığı</a:t>
              </a:r>
            </a:p>
          </p:txBody>
        </p:sp>
        <p:sp>
          <p:nvSpPr>
            <p:cNvPr id="8" name="Ok: Bükülü 7">
              <a:extLst>
                <a:ext uri="{FF2B5EF4-FFF2-40B4-BE49-F238E27FC236}">
                  <a16:creationId xmlns:a16="http://schemas.microsoft.com/office/drawing/2014/main" id="{614CA537-24E2-449C-9834-EAC3D783D646}"/>
                </a:ext>
              </a:extLst>
            </p:cNvPr>
            <p:cNvSpPr/>
            <p:nvPr/>
          </p:nvSpPr>
          <p:spPr>
            <a:xfrm>
              <a:off x="5520272" y="1498600"/>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Ok: Bükülü 8">
              <a:extLst>
                <a:ext uri="{FF2B5EF4-FFF2-40B4-BE49-F238E27FC236}">
                  <a16:creationId xmlns:a16="http://schemas.microsoft.com/office/drawing/2014/main" id="{1EC61DE4-8D04-41EF-9DA8-1FC86D4EADE3}"/>
                </a:ext>
              </a:extLst>
            </p:cNvPr>
            <p:cNvSpPr/>
            <p:nvPr/>
          </p:nvSpPr>
          <p:spPr>
            <a:xfrm rot="5400000">
              <a:off x="8900465" y="1516464"/>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nvGrpSpPr>
            <p:cNvPr id="10" name="Grup 9">
              <a:extLst>
                <a:ext uri="{FF2B5EF4-FFF2-40B4-BE49-F238E27FC236}">
                  <a16:creationId xmlns:a16="http://schemas.microsoft.com/office/drawing/2014/main" id="{D594C4ED-2EB2-4CA4-9252-15E2735CDD1B}"/>
                </a:ext>
              </a:extLst>
            </p:cNvPr>
            <p:cNvGrpSpPr/>
            <p:nvPr/>
          </p:nvGrpSpPr>
          <p:grpSpPr>
            <a:xfrm rot="10800000">
              <a:off x="5430272" y="4459400"/>
              <a:ext cx="4274421" cy="912091"/>
              <a:chOff x="5520272" y="3638345"/>
              <a:chExt cx="4274421" cy="912091"/>
            </a:xfrm>
          </p:grpSpPr>
          <p:sp>
            <p:nvSpPr>
              <p:cNvPr id="11" name="Ok: Bükülü 10">
                <a:extLst>
                  <a:ext uri="{FF2B5EF4-FFF2-40B4-BE49-F238E27FC236}">
                    <a16:creationId xmlns:a16="http://schemas.microsoft.com/office/drawing/2014/main" id="{16C2DE02-D48D-49EB-B219-6358EC3D6B5A}"/>
                  </a:ext>
                </a:extLst>
              </p:cNvPr>
              <p:cNvSpPr/>
              <p:nvPr/>
            </p:nvSpPr>
            <p:spPr>
              <a:xfrm>
                <a:off x="5520272" y="3638345"/>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2" name="Ok: Bükülü 11">
                <a:extLst>
                  <a:ext uri="{FF2B5EF4-FFF2-40B4-BE49-F238E27FC236}">
                    <a16:creationId xmlns:a16="http://schemas.microsoft.com/office/drawing/2014/main" id="{A6CD4A32-F351-4182-8702-C83EA1412303}"/>
                  </a:ext>
                </a:extLst>
              </p:cNvPr>
              <p:cNvSpPr/>
              <p:nvPr/>
            </p:nvSpPr>
            <p:spPr>
              <a:xfrm rot="5400000">
                <a:off x="8900465" y="3656209"/>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graphicFrame>
        <p:nvGraphicFramePr>
          <p:cNvPr id="20" name="Chart 74">
            <a:extLst>
              <a:ext uri="{FF2B5EF4-FFF2-40B4-BE49-F238E27FC236}">
                <a16:creationId xmlns:a16="http://schemas.microsoft.com/office/drawing/2014/main" id="{1CA741E6-09EE-479B-8C06-C9CC96E7AE60}"/>
              </a:ext>
            </a:extLst>
          </p:cNvPr>
          <p:cNvGraphicFramePr/>
          <p:nvPr>
            <p:extLst>
              <p:ext uri="{D42A27DB-BD31-4B8C-83A1-F6EECF244321}">
                <p14:modId xmlns:p14="http://schemas.microsoft.com/office/powerpoint/2010/main" val="838985993"/>
              </p:ext>
            </p:extLst>
          </p:nvPr>
        </p:nvGraphicFramePr>
        <p:xfrm>
          <a:off x="4165387" y="1469637"/>
          <a:ext cx="9846734" cy="4183393"/>
        </p:xfrm>
        <a:graphic>
          <a:graphicData uri="http://schemas.openxmlformats.org/drawingml/2006/chart">
            <c:chart xmlns:c="http://schemas.openxmlformats.org/drawingml/2006/chart" xmlns:r="http://schemas.openxmlformats.org/officeDocument/2006/relationships" r:id="rId3"/>
          </a:graphicData>
        </a:graphic>
      </p:graphicFrame>
      <p:sp>
        <p:nvSpPr>
          <p:cNvPr id="15" name="Dikdörtgen 14">
            <a:extLst>
              <a:ext uri="{FF2B5EF4-FFF2-40B4-BE49-F238E27FC236}">
                <a16:creationId xmlns:a16="http://schemas.microsoft.com/office/drawing/2014/main" id="{2281C28B-A7FE-4AB0-B511-CB2C8E4BB8D3}"/>
              </a:ext>
            </a:extLst>
          </p:cNvPr>
          <p:cNvSpPr/>
          <p:nvPr/>
        </p:nvSpPr>
        <p:spPr>
          <a:xfrm>
            <a:off x="4676824" y="5547993"/>
            <a:ext cx="6096000" cy="663515"/>
          </a:xfrm>
          <a:prstGeom prst="rect">
            <a:avLst/>
          </a:prstGeom>
        </p:spPr>
        <p:txBody>
          <a:bodyPr>
            <a:spAutoFit/>
          </a:bodyPr>
          <a:lstStyle/>
          <a:p>
            <a:pPr algn="ctr">
              <a:lnSpc>
                <a:spcPct val="120000"/>
              </a:lnSpc>
              <a:spcAft>
                <a:spcPts val="1000"/>
              </a:spcAft>
            </a:pPr>
            <a:r>
              <a:rPr lang="tr-TR" sz="1600" i="1" dirty="0" err="1">
                <a:solidFill>
                  <a:srgbClr val="C00000"/>
                </a:solidFill>
                <a:latin typeface="Corbel" panose="020B0503020204020204" pitchFamily="34" charset="0"/>
                <a:ea typeface="Times New Roman" panose="02020603050405020304" pitchFamily="18" charset="0"/>
                <a:cs typeface="Times New Roman" panose="02020603050405020304" pitchFamily="18" charset="0"/>
              </a:rPr>
              <a:t>Mobilite</a:t>
            </a:r>
            <a:r>
              <a:rPr lang="tr-TR" sz="1600" i="1" dirty="0">
                <a:solidFill>
                  <a:srgbClr val="C00000"/>
                </a:solidFill>
                <a:latin typeface="Corbel" panose="020B0503020204020204" pitchFamily="34" charset="0"/>
                <a:ea typeface="Times New Roman" panose="02020603050405020304" pitchFamily="18" charset="0"/>
                <a:cs typeface="Times New Roman" panose="02020603050405020304" pitchFamily="18" charset="0"/>
              </a:rPr>
              <a:t> Fonksiyonel Alanında En Sık Rastlanan İhtiyaçlar - Vatandaş İhtiyaç Analizi</a:t>
            </a:r>
            <a:endParaRPr lang="tr-TR" sz="1600" b="1" dirty="0">
              <a:solidFill>
                <a:srgbClr val="C00000"/>
              </a:solidFill>
              <a:latin typeface="Corbel" panose="020B0503020204020204" pitchFamily="34" charset="0"/>
              <a:ea typeface="Times New Roman" panose="02020603050405020304" pitchFamily="18" charset="0"/>
              <a:cs typeface="Times New Roman" panose="02020603050405020304" pitchFamily="18" charset="0"/>
            </a:endParaRPr>
          </a:p>
        </p:txBody>
      </p:sp>
      <p:sp>
        <p:nvSpPr>
          <p:cNvPr id="23" name="Metin Yer Tutucusu 3">
            <a:extLst>
              <a:ext uri="{FF2B5EF4-FFF2-40B4-BE49-F238E27FC236}">
                <a16:creationId xmlns:a16="http://schemas.microsoft.com/office/drawing/2014/main" id="{C1B63F87-A188-4CFD-A8AD-5964ECA0B71B}"/>
              </a:ext>
            </a:extLst>
          </p:cNvPr>
          <p:cNvSpPr>
            <a:spLocks noGrp="1"/>
          </p:cNvSpPr>
          <p:nvPr>
            <p:ph type="body" idx="1"/>
          </p:nvPr>
        </p:nvSpPr>
        <p:spPr>
          <a:xfrm>
            <a:off x="691078" y="2472764"/>
            <a:ext cx="2635476" cy="1888066"/>
          </a:xfrm>
        </p:spPr>
        <p:txBody>
          <a:bodyPr anchor="ctr">
            <a:normAutofit/>
          </a:bodyPr>
          <a:lstStyle/>
          <a:p>
            <a:pPr>
              <a:lnSpc>
                <a:spcPct val="150000"/>
              </a:lnSpc>
              <a:spcBef>
                <a:spcPts val="0"/>
              </a:spcBef>
            </a:pPr>
            <a:r>
              <a:rPr lang="tr-TR" sz="2800" b="0" dirty="0"/>
              <a:t>Mevcut Durum Tespiti</a:t>
            </a:r>
          </a:p>
        </p:txBody>
      </p:sp>
    </p:spTree>
    <p:extLst>
      <p:ext uri="{BB962C8B-B14F-4D97-AF65-F5344CB8AC3E}">
        <p14:creationId xmlns:p14="http://schemas.microsoft.com/office/powerpoint/2010/main" val="1327364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CAF6216-BC0D-4A75-AD21-F9DFB41251B8}"/>
              </a:ext>
            </a:extLst>
          </p:cNvPr>
          <p:cNvSpPr/>
          <p:nvPr/>
        </p:nvSpPr>
        <p:spPr>
          <a:xfrm>
            <a:off x="2132093" y="5723946"/>
            <a:ext cx="4675763" cy="375552"/>
          </a:xfrm>
          <a:prstGeom prst="rect">
            <a:avLst/>
          </a:prstGeom>
        </p:spPr>
        <p:txBody>
          <a:bodyPr wrap="square">
            <a:spAutoFit/>
          </a:bodyPr>
          <a:lstStyle/>
          <a:p>
            <a:pPr algn="ctr">
              <a:lnSpc>
                <a:spcPct val="107000"/>
              </a:lnSpc>
              <a:spcBef>
                <a:spcPts val="600"/>
              </a:spcBef>
            </a:pPr>
            <a:r>
              <a:rPr lang="tr-TR" i="1" kern="0" dirty="0">
                <a:solidFill>
                  <a:srgbClr val="C00000"/>
                </a:solidFill>
                <a:latin typeface="Corbel" panose="020B0503020204020204" pitchFamily="34" charset="0"/>
                <a:ea typeface="Times New Roman" panose="02020603050405020304" pitchFamily="18" charset="0"/>
                <a:cs typeface="Times New Roman" panose="02020603050405020304" pitchFamily="18" charset="0"/>
              </a:rPr>
              <a:t>Geleneksel Ulaşım Yaklaşımının Çözümsüzlüğü </a:t>
            </a:r>
          </a:p>
        </p:txBody>
      </p:sp>
      <p:grpSp>
        <p:nvGrpSpPr>
          <p:cNvPr id="16" name="Grup 15">
            <a:extLst>
              <a:ext uri="{FF2B5EF4-FFF2-40B4-BE49-F238E27FC236}">
                <a16:creationId xmlns:a16="http://schemas.microsoft.com/office/drawing/2014/main" id="{B200A6BD-BBAC-4145-9BA9-6715254BB16F}"/>
              </a:ext>
            </a:extLst>
          </p:cNvPr>
          <p:cNvGrpSpPr/>
          <p:nvPr/>
        </p:nvGrpSpPr>
        <p:grpSpPr>
          <a:xfrm>
            <a:off x="1827378" y="1186057"/>
            <a:ext cx="5285193" cy="4485886"/>
            <a:chOff x="4788727" y="999000"/>
            <a:chExt cx="5725966" cy="4860000"/>
          </a:xfrm>
        </p:grpSpPr>
        <p:sp>
          <p:nvSpPr>
            <p:cNvPr id="4" name="Dikdörtgen: Yuvarlatılmış Köşeler 3">
              <a:extLst>
                <a:ext uri="{FF2B5EF4-FFF2-40B4-BE49-F238E27FC236}">
                  <a16:creationId xmlns:a16="http://schemas.microsoft.com/office/drawing/2014/main" id="{699325C2-BE03-473C-BAAF-2BF46E82582C}"/>
                </a:ext>
              </a:extLst>
            </p:cNvPr>
            <p:cNvSpPr/>
            <p:nvPr/>
          </p:nvSpPr>
          <p:spPr>
            <a:xfrm>
              <a:off x="6841710" y="423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latin typeface="Corbel" panose="020B0503020204020204" pitchFamily="34" charset="0"/>
                </a:rPr>
                <a:t>Trafikte Rahatlama</a:t>
              </a:r>
            </a:p>
          </p:txBody>
        </p:sp>
        <p:sp>
          <p:nvSpPr>
            <p:cNvPr id="5" name="Dikdörtgen: Yuvarlatılmış Köşeler 4">
              <a:extLst>
                <a:ext uri="{FF2B5EF4-FFF2-40B4-BE49-F238E27FC236}">
                  <a16:creationId xmlns:a16="http://schemas.microsoft.com/office/drawing/2014/main" id="{F6498055-0741-4DE0-9C9F-728B89C67F40}"/>
                </a:ext>
              </a:extLst>
            </p:cNvPr>
            <p:cNvSpPr/>
            <p:nvPr/>
          </p:nvSpPr>
          <p:spPr>
            <a:xfrm>
              <a:off x="8894693" y="261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Ek</a:t>
              </a:r>
            </a:p>
            <a:p>
              <a:pPr algn="ctr"/>
              <a:r>
                <a:rPr lang="tr-TR" dirty="0">
                  <a:latin typeface="Corbel" panose="020B0503020204020204" pitchFamily="34" charset="0"/>
                </a:rPr>
                <a:t>Kapasite</a:t>
              </a:r>
            </a:p>
          </p:txBody>
        </p:sp>
        <p:sp>
          <p:nvSpPr>
            <p:cNvPr id="6" name="Dikdörtgen: Yuvarlatılmış Köşeler 5">
              <a:extLst>
                <a:ext uri="{FF2B5EF4-FFF2-40B4-BE49-F238E27FC236}">
                  <a16:creationId xmlns:a16="http://schemas.microsoft.com/office/drawing/2014/main" id="{5EE68268-7C31-4AFC-A264-CF58DE7C6A07}"/>
                </a:ext>
              </a:extLst>
            </p:cNvPr>
            <p:cNvSpPr/>
            <p:nvPr/>
          </p:nvSpPr>
          <p:spPr>
            <a:xfrm>
              <a:off x="4788727" y="261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Talep</a:t>
              </a:r>
            </a:p>
            <a:p>
              <a:pPr algn="ctr"/>
              <a:r>
                <a:rPr lang="tr-TR" dirty="0">
                  <a:latin typeface="Corbel" panose="020B0503020204020204" pitchFamily="34" charset="0"/>
                </a:rPr>
                <a:t>Artışı</a:t>
              </a:r>
            </a:p>
          </p:txBody>
        </p:sp>
        <p:sp>
          <p:nvSpPr>
            <p:cNvPr id="7" name="Dikdörtgen: Yuvarlatılmış Köşeler 6">
              <a:extLst>
                <a:ext uri="{FF2B5EF4-FFF2-40B4-BE49-F238E27FC236}">
                  <a16:creationId xmlns:a16="http://schemas.microsoft.com/office/drawing/2014/main" id="{521C0722-FAAC-4642-94FE-97864DC60754}"/>
                </a:ext>
              </a:extLst>
            </p:cNvPr>
            <p:cNvSpPr/>
            <p:nvPr/>
          </p:nvSpPr>
          <p:spPr>
            <a:xfrm>
              <a:off x="6841710" y="999000"/>
              <a:ext cx="1620000" cy="1620000"/>
            </a:xfrm>
            <a:prstGeom prst="roundRect">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Trafik Tıkanıklığı</a:t>
              </a:r>
            </a:p>
          </p:txBody>
        </p:sp>
        <p:sp>
          <p:nvSpPr>
            <p:cNvPr id="8" name="Ok: Bükülü 7">
              <a:extLst>
                <a:ext uri="{FF2B5EF4-FFF2-40B4-BE49-F238E27FC236}">
                  <a16:creationId xmlns:a16="http://schemas.microsoft.com/office/drawing/2014/main" id="{614CA537-24E2-449C-9834-EAC3D783D646}"/>
                </a:ext>
              </a:extLst>
            </p:cNvPr>
            <p:cNvSpPr/>
            <p:nvPr/>
          </p:nvSpPr>
          <p:spPr>
            <a:xfrm>
              <a:off x="5520272" y="1498600"/>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Ok: Bükülü 8">
              <a:extLst>
                <a:ext uri="{FF2B5EF4-FFF2-40B4-BE49-F238E27FC236}">
                  <a16:creationId xmlns:a16="http://schemas.microsoft.com/office/drawing/2014/main" id="{1EC61DE4-8D04-41EF-9DA8-1FC86D4EADE3}"/>
                </a:ext>
              </a:extLst>
            </p:cNvPr>
            <p:cNvSpPr/>
            <p:nvPr/>
          </p:nvSpPr>
          <p:spPr>
            <a:xfrm rot="5400000">
              <a:off x="8900465" y="1516464"/>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nvGrpSpPr>
            <p:cNvPr id="10" name="Grup 9">
              <a:extLst>
                <a:ext uri="{FF2B5EF4-FFF2-40B4-BE49-F238E27FC236}">
                  <a16:creationId xmlns:a16="http://schemas.microsoft.com/office/drawing/2014/main" id="{D594C4ED-2EB2-4CA4-9252-15E2735CDD1B}"/>
                </a:ext>
              </a:extLst>
            </p:cNvPr>
            <p:cNvGrpSpPr/>
            <p:nvPr/>
          </p:nvGrpSpPr>
          <p:grpSpPr>
            <a:xfrm rot="10800000">
              <a:off x="5430272" y="4459400"/>
              <a:ext cx="4274421" cy="912091"/>
              <a:chOff x="5520272" y="3638345"/>
              <a:chExt cx="4274421" cy="912091"/>
            </a:xfrm>
          </p:grpSpPr>
          <p:sp>
            <p:nvSpPr>
              <p:cNvPr id="11" name="Ok: Bükülü 10">
                <a:extLst>
                  <a:ext uri="{FF2B5EF4-FFF2-40B4-BE49-F238E27FC236}">
                    <a16:creationId xmlns:a16="http://schemas.microsoft.com/office/drawing/2014/main" id="{16C2DE02-D48D-49EB-B219-6358EC3D6B5A}"/>
                  </a:ext>
                </a:extLst>
              </p:cNvPr>
              <p:cNvSpPr/>
              <p:nvPr/>
            </p:nvSpPr>
            <p:spPr>
              <a:xfrm>
                <a:off x="5520272" y="3638345"/>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2" name="Ok: Bükülü 11">
                <a:extLst>
                  <a:ext uri="{FF2B5EF4-FFF2-40B4-BE49-F238E27FC236}">
                    <a16:creationId xmlns:a16="http://schemas.microsoft.com/office/drawing/2014/main" id="{A6CD4A32-F351-4182-8702-C83EA1412303}"/>
                  </a:ext>
                </a:extLst>
              </p:cNvPr>
              <p:cNvSpPr/>
              <p:nvPr/>
            </p:nvSpPr>
            <p:spPr>
              <a:xfrm rot="5400000">
                <a:off x="8900465" y="3656209"/>
                <a:ext cx="888455" cy="900000"/>
              </a:xfrm>
              <a:prstGeom prst="bentArrow">
                <a:avLst>
                  <a:gd name="adj1" fmla="val 20322"/>
                  <a:gd name="adj2" fmla="val 25000"/>
                  <a:gd name="adj3" fmla="val 25000"/>
                  <a:gd name="adj4" fmla="val 43750"/>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grpSp>
      </p:grpSp>
      <p:sp>
        <p:nvSpPr>
          <p:cNvPr id="17" name="Dikdörtgen 16">
            <a:extLst>
              <a:ext uri="{FF2B5EF4-FFF2-40B4-BE49-F238E27FC236}">
                <a16:creationId xmlns:a16="http://schemas.microsoft.com/office/drawing/2014/main" id="{275A53AF-9ABA-4129-B919-6047EE237A90}"/>
              </a:ext>
            </a:extLst>
          </p:cNvPr>
          <p:cNvSpPr/>
          <p:nvPr/>
        </p:nvSpPr>
        <p:spPr>
          <a:xfrm>
            <a:off x="127275" y="6187601"/>
            <a:ext cx="3470757" cy="276999"/>
          </a:xfrm>
          <a:prstGeom prst="rect">
            <a:avLst/>
          </a:prstGeom>
        </p:spPr>
        <p:txBody>
          <a:bodyPr wrap="none">
            <a:spAutoFit/>
          </a:bodyPr>
          <a:lstStyle/>
          <a:p>
            <a:pPr algn="ctr"/>
            <a:r>
              <a:rPr lang="tr-TR" sz="1200" i="1" dirty="0">
                <a:latin typeface="Corbel" panose="020B0503020204020204" pitchFamily="34" charset="0"/>
              </a:rPr>
              <a:t>Prof. Dr. Hüseyin Cüneyt ELKER; Çankaya Üniversitesi</a:t>
            </a:r>
          </a:p>
        </p:txBody>
      </p:sp>
      <p:sp>
        <p:nvSpPr>
          <p:cNvPr id="20" name="Metin Yer Tutucusu 3">
            <a:extLst>
              <a:ext uri="{FF2B5EF4-FFF2-40B4-BE49-F238E27FC236}">
                <a16:creationId xmlns:a16="http://schemas.microsoft.com/office/drawing/2014/main" id="{39B3958E-8040-4855-9005-9B0C6A3D964F}"/>
              </a:ext>
            </a:extLst>
          </p:cNvPr>
          <p:cNvSpPr>
            <a:spLocks noGrp="1"/>
          </p:cNvSpPr>
          <p:nvPr>
            <p:ph type="body" idx="1"/>
          </p:nvPr>
        </p:nvSpPr>
        <p:spPr>
          <a:xfrm>
            <a:off x="8853562" y="2501555"/>
            <a:ext cx="2635476" cy="1949486"/>
          </a:xfrm>
        </p:spPr>
        <p:txBody>
          <a:bodyPr anchor="ctr">
            <a:noAutofit/>
          </a:bodyPr>
          <a:lstStyle/>
          <a:p>
            <a:pPr>
              <a:lnSpc>
                <a:spcPct val="150000"/>
              </a:lnSpc>
              <a:spcBef>
                <a:spcPts val="0"/>
              </a:spcBef>
            </a:pPr>
            <a:r>
              <a:rPr lang="tr-TR" sz="2800" b="0" dirty="0"/>
              <a:t>Mevcut Durum Tespiti</a:t>
            </a:r>
          </a:p>
        </p:txBody>
      </p:sp>
    </p:spTree>
    <p:extLst>
      <p:ext uri="{BB962C8B-B14F-4D97-AF65-F5344CB8AC3E}">
        <p14:creationId xmlns:p14="http://schemas.microsoft.com/office/powerpoint/2010/main" val="1101863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090E41CD-1D17-4DAA-9892-47EC36D863CA}"/>
              </a:ext>
            </a:extLst>
          </p:cNvPr>
          <p:cNvSpPr/>
          <p:nvPr/>
        </p:nvSpPr>
        <p:spPr>
          <a:xfrm>
            <a:off x="1523764" y="1833640"/>
            <a:ext cx="3760787" cy="9518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bg1"/>
                </a:solidFill>
                <a:latin typeface="Corbel" panose="020B0503020204020204" pitchFamily="34" charset="0"/>
              </a:rPr>
              <a:t>TRAFİĞİN AZALTILMASI</a:t>
            </a:r>
            <a:endParaRPr lang="en-US" sz="2000" dirty="0">
              <a:solidFill>
                <a:schemeClr val="bg1"/>
              </a:solidFill>
              <a:latin typeface="Corbel" panose="020B0503020204020204" pitchFamily="34" charset="0"/>
            </a:endParaRPr>
          </a:p>
        </p:txBody>
      </p:sp>
      <p:sp>
        <p:nvSpPr>
          <p:cNvPr id="20" name="Dikdörtgen 19">
            <a:extLst>
              <a:ext uri="{FF2B5EF4-FFF2-40B4-BE49-F238E27FC236}">
                <a16:creationId xmlns:a16="http://schemas.microsoft.com/office/drawing/2014/main" id="{6A7BF75F-8F8D-4491-9B82-A35D63FB71C4}"/>
              </a:ext>
            </a:extLst>
          </p:cNvPr>
          <p:cNvSpPr/>
          <p:nvPr/>
        </p:nvSpPr>
        <p:spPr>
          <a:xfrm>
            <a:off x="1523764" y="2953061"/>
            <a:ext cx="3760787" cy="9518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bg1"/>
                </a:solidFill>
                <a:latin typeface="Corbel" panose="020B0503020204020204" pitchFamily="34" charset="0"/>
              </a:rPr>
              <a:t>TRAFİĞİN KAYDIRILMASI</a:t>
            </a:r>
          </a:p>
          <a:p>
            <a:pPr algn="ctr"/>
            <a:r>
              <a:rPr lang="tr-TR" sz="2000" dirty="0">
                <a:solidFill>
                  <a:schemeClr val="bg1"/>
                </a:solidFill>
                <a:latin typeface="Corbel" panose="020B0503020204020204" pitchFamily="34" charset="0"/>
              </a:rPr>
              <a:t>(LOKAL, ZAMANSAL, TÜREL)</a:t>
            </a:r>
            <a:endParaRPr lang="en-US" sz="2000" dirty="0">
              <a:solidFill>
                <a:schemeClr val="bg1"/>
              </a:solidFill>
              <a:latin typeface="Corbel" panose="020B0503020204020204" pitchFamily="34" charset="0"/>
            </a:endParaRPr>
          </a:p>
        </p:txBody>
      </p:sp>
      <p:sp>
        <p:nvSpPr>
          <p:cNvPr id="22" name="Dikdörtgen 21">
            <a:extLst>
              <a:ext uri="{FF2B5EF4-FFF2-40B4-BE49-F238E27FC236}">
                <a16:creationId xmlns:a16="http://schemas.microsoft.com/office/drawing/2014/main" id="{3270DFE6-6E06-496C-BC84-ED9A58A6010E}"/>
              </a:ext>
            </a:extLst>
          </p:cNvPr>
          <p:cNvSpPr/>
          <p:nvPr/>
        </p:nvSpPr>
        <p:spPr>
          <a:xfrm>
            <a:off x="1523764" y="4072482"/>
            <a:ext cx="3760787" cy="95187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bg1"/>
                </a:solidFill>
                <a:latin typeface="Corbel" panose="020B0503020204020204" pitchFamily="34" charset="0"/>
              </a:rPr>
              <a:t>TRAFİĞİN KONTROL EDİLMESİ </a:t>
            </a:r>
            <a:endParaRPr lang="en-US" sz="2000" dirty="0">
              <a:solidFill>
                <a:schemeClr val="bg1"/>
              </a:solidFill>
              <a:latin typeface="Corbel" panose="020B0503020204020204" pitchFamily="34" charset="0"/>
            </a:endParaRPr>
          </a:p>
        </p:txBody>
      </p:sp>
      <p:sp>
        <p:nvSpPr>
          <p:cNvPr id="13" name="İkizkenar Üçgen 12">
            <a:extLst>
              <a:ext uri="{FF2B5EF4-FFF2-40B4-BE49-F238E27FC236}">
                <a16:creationId xmlns:a16="http://schemas.microsoft.com/office/drawing/2014/main" id="{FAC06DF8-B4B8-411E-9E40-33C6D17F382A}"/>
              </a:ext>
            </a:extLst>
          </p:cNvPr>
          <p:cNvSpPr/>
          <p:nvPr/>
        </p:nvSpPr>
        <p:spPr>
          <a:xfrm>
            <a:off x="5513747" y="1833640"/>
            <a:ext cx="1625636" cy="3190721"/>
          </a:xfrm>
          <a:prstGeom prst="triangle">
            <a:avLst>
              <a:gd name="adj" fmla="val 0"/>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tr-TR" sz="2000" dirty="0">
                <a:solidFill>
                  <a:schemeClr val="bg1"/>
                </a:solidFill>
                <a:latin typeface="Corbel" panose="020B0503020204020204" pitchFamily="34" charset="0"/>
              </a:rPr>
              <a:t>ARZIN </a:t>
            </a:r>
            <a:r>
              <a:rPr lang="tr-TR" sz="2000" spc="-150" dirty="0">
                <a:solidFill>
                  <a:schemeClr val="bg1"/>
                </a:solidFill>
                <a:latin typeface="Corbel" panose="020B0503020204020204" pitchFamily="34" charset="0"/>
              </a:rPr>
              <a:t>YÖNETİLMESİ</a:t>
            </a:r>
            <a:endParaRPr lang="en-US" sz="2000" spc="-150" dirty="0">
              <a:solidFill>
                <a:schemeClr val="bg1"/>
              </a:solidFill>
              <a:latin typeface="Corbel" panose="020B0503020204020204" pitchFamily="34" charset="0"/>
            </a:endParaRPr>
          </a:p>
        </p:txBody>
      </p:sp>
      <p:sp>
        <p:nvSpPr>
          <p:cNvPr id="24" name="İkizkenar Üçgen 23">
            <a:extLst>
              <a:ext uri="{FF2B5EF4-FFF2-40B4-BE49-F238E27FC236}">
                <a16:creationId xmlns:a16="http://schemas.microsoft.com/office/drawing/2014/main" id="{2992DE74-FB92-461B-9968-77640C87A009}"/>
              </a:ext>
            </a:extLst>
          </p:cNvPr>
          <p:cNvSpPr/>
          <p:nvPr/>
        </p:nvSpPr>
        <p:spPr>
          <a:xfrm rot="10800000">
            <a:off x="5605810" y="1833640"/>
            <a:ext cx="1625636" cy="3190721"/>
          </a:xfrm>
          <a:prstGeom prst="triangle">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tr-TR" sz="2000" dirty="0">
                <a:solidFill>
                  <a:schemeClr val="bg1"/>
                </a:solidFill>
                <a:latin typeface="Corbel" panose="020B0503020204020204" pitchFamily="34" charset="0"/>
              </a:rPr>
              <a:t>TALEBİN </a:t>
            </a:r>
            <a:r>
              <a:rPr lang="tr-TR" sz="2000" spc="-150" dirty="0">
                <a:solidFill>
                  <a:schemeClr val="bg1"/>
                </a:solidFill>
                <a:latin typeface="Corbel" panose="020B0503020204020204" pitchFamily="34" charset="0"/>
              </a:rPr>
              <a:t>YÖNETİLMESİ</a:t>
            </a:r>
            <a:endParaRPr lang="en-US" sz="2000" spc="-150" dirty="0">
              <a:solidFill>
                <a:schemeClr val="bg1"/>
              </a:solidFill>
              <a:latin typeface="Corbel" panose="020B0503020204020204" pitchFamily="34" charset="0"/>
            </a:endParaRPr>
          </a:p>
        </p:txBody>
      </p:sp>
      <p:sp>
        <p:nvSpPr>
          <p:cNvPr id="25" name="Dikdörtgen 24">
            <a:extLst>
              <a:ext uri="{FF2B5EF4-FFF2-40B4-BE49-F238E27FC236}">
                <a16:creationId xmlns:a16="http://schemas.microsoft.com/office/drawing/2014/main" id="{632CB503-539C-4FEB-B613-35865657F0CD}"/>
              </a:ext>
            </a:extLst>
          </p:cNvPr>
          <p:cNvSpPr/>
          <p:nvPr/>
        </p:nvSpPr>
        <p:spPr>
          <a:xfrm>
            <a:off x="0" y="6186584"/>
            <a:ext cx="3760787" cy="276999"/>
          </a:xfrm>
          <a:prstGeom prst="rect">
            <a:avLst/>
          </a:prstGeom>
        </p:spPr>
        <p:txBody>
          <a:bodyPr wrap="square">
            <a:spAutoFit/>
          </a:bodyPr>
          <a:lstStyle/>
          <a:p>
            <a:pPr algn="ctr">
              <a:spcAft>
                <a:spcPts val="600"/>
              </a:spcAft>
            </a:pPr>
            <a:r>
              <a:rPr lang="tr-TR" sz="1200" i="1" dirty="0" err="1">
                <a:latin typeface="Corbel" panose="020B0503020204020204" pitchFamily="34" charset="0"/>
                <a:ea typeface="Calibri" panose="020F0502020204030204" pitchFamily="34" charset="0"/>
                <a:cs typeface="Arial" panose="020B0604020202020204" pitchFamily="34" charset="0"/>
              </a:rPr>
              <a:t>Manfred</a:t>
            </a:r>
            <a:r>
              <a:rPr lang="tr-TR" sz="1200" i="1" dirty="0">
                <a:latin typeface="Corbel" panose="020B0503020204020204" pitchFamily="34" charset="0"/>
                <a:ea typeface="Calibri" panose="020F0502020204030204" pitchFamily="34" charset="0"/>
                <a:cs typeface="Arial" panose="020B0604020202020204" pitchFamily="34" charset="0"/>
              </a:rPr>
              <a:t> </a:t>
            </a:r>
            <a:r>
              <a:rPr lang="en-US" sz="1200" i="1" dirty="0" err="1">
                <a:latin typeface="Corbel" panose="020B0503020204020204" pitchFamily="34" charset="0"/>
                <a:ea typeface="Calibri" panose="020F0502020204030204" pitchFamily="34" charset="0"/>
                <a:cs typeface="Arial" panose="020B0604020202020204" pitchFamily="34" charset="0"/>
              </a:rPr>
              <a:t>Boltze</a:t>
            </a:r>
            <a:r>
              <a:rPr lang="tr-TR" sz="1200" i="1" dirty="0">
                <a:latin typeface="Corbel" panose="020B0503020204020204" pitchFamily="34" charset="0"/>
                <a:ea typeface="Calibri" panose="020F0502020204030204" pitchFamily="34" charset="0"/>
                <a:cs typeface="Arial" panose="020B0604020202020204" pitchFamily="34" charset="0"/>
              </a:rPr>
              <a:t>, </a:t>
            </a:r>
            <a:r>
              <a:rPr lang="tr-TR" sz="1200" i="1" dirty="0" err="1">
                <a:latin typeface="Corbel" panose="020B0503020204020204" pitchFamily="34" charset="0"/>
                <a:ea typeface="Calibri" panose="020F0502020204030204" pitchFamily="34" charset="0"/>
                <a:cs typeface="Arial" panose="020B0604020202020204" pitchFamily="34" charset="0"/>
              </a:rPr>
              <a:t>Verkehrsmanagement</a:t>
            </a:r>
            <a:r>
              <a:rPr lang="tr-TR" sz="1200" i="1" dirty="0">
                <a:latin typeface="Corbel" panose="020B0503020204020204" pitchFamily="34" charset="0"/>
                <a:ea typeface="Calibri" panose="020F0502020204030204" pitchFamily="34" charset="0"/>
                <a:cs typeface="Arial" panose="020B0604020202020204" pitchFamily="34" charset="0"/>
              </a:rPr>
              <a:t> </a:t>
            </a:r>
            <a:r>
              <a:rPr lang="tr-TR" sz="1200" i="1" dirty="0" err="1">
                <a:latin typeface="Corbel" panose="020B0503020204020204" pitchFamily="34" charset="0"/>
                <a:ea typeface="Calibri" panose="020F0502020204030204" pitchFamily="34" charset="0"/>
                <a:cs typeface="Arial" panose="020B0604020202020204" pitchFamily="34" charset="0"/>
              </a:rPr>
              <a:t>Skript</a:t>
            </a:r>
            <a:r>
              <a:rPr lang="tr-TR" sz="1200" i="1" dirty="0">
                <a:latin typeface="Corbel" panose="020B0503020204020204" pitchFamily="34" charset="0"/>
                <a:ea typeface="Calibri" panose="020F0502020204030204" pitchFamily="34" charset="0"/>
                <a:cs typeface="Arial" panose="020B0604020202020204" pitchFamily="34" charset="0"/>
              </a:rPr>
              <a:t>,</a:t>
            </a:r>
            <a:r>
              <a:rPr lang="en-US" sz="1200" i="1" dirty="0">
                <a:latin typeface="Corbel" panose="020B0503020204020204" pitchFamily="34" charset="0"/>
                <a:ea typeface="Calibri" panose="020F0502020204030204" pitchFamily="34" charset="0"/>
                <a:cs typeface="Arial" panose="020B0604020202020204" pitchFamily="34" charset="0"/>
              </a:rPr>
              <a:t> 2005 </a:t>
            </a:r>
          </a:p>
        </p:txBody>
      </p:sp>
      <p:sp>
        <p:nvSpPr>
          <p:cNvPr id="12" name="Metin Yer Tutucusu 3">
            <a:extLst>
              <a:ext uri="{FF2B5EF4-FFF2-40B4-BE49-F238E27FC236}">
                <a16:creationId xmlns:a16="http://schemas.microsoft.com/office/drawing/2014/main" id="{55921F27-8B12-4E5C-95E6-90D84247C111}"/>
              </a:ext>
            </a:extLst>
          </p:cNvPr>
          <p:cNvSpPr txBox="1">
            <a:spLocks/>
          </p:cNvSpPr>
          <p:nvPr/>
        </p:nvSpPr>
        <p:spPr>
          <a:xfrm>
            <a:off x="8853562" y="2501555"/>
            <a:ext cx="2635476" cy="1949486"/>
          </a:xfrm>
          <a:prstGeom prst="rect">
            <a:avLst/>
          </a:prstGeom>
        </p:spPr>
        <p:txBody>
          <a:bodyPr vert="horz" lIns="91440" tIns="45720" rIns="91440" bIns="45720" rtlCol="0" anchor="ctr">
            <a:no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spcBef>
                <a:spcPts val="0"/>
              </a:spcBef>
            </a:pPr>
            <a:r>
              <a:rPr lang="tr-TR" sz="2800" b="0" dirty="0"/>
              <a:t>Hareketlilik ve Ulaşım Yönetimi </a:t>
            </a:r>
          </a:p>
        </p:txBody>
      </p:sp>
    </p:spTree>
    <p:extLst>
      <p:ext uri="{BB962C8B-B14F-4D97-AF65-F5344CB8AC3E}">
        <p14:creationId xmlns:p14="http://schemas.microsoft.com/office/powerpoint/2010/main" val="14972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B65416AE-FD59-41F7-9893-A8FA1EE7DE14}"/>
              </a:ext>
            </a:extLst>
          </p:cNvPr>
          <p:cNvSpPr>
            <a:spLocks noGrp="1"/>
          </p:cNvSpPr>
          <p:nvPr>
            <p:ph sz="half" idx="4294967295"/>
          </p:nvPr>
        </p:nvSpPr>
        <p:spPr>
          <a:xfrm>
            <a:off x="697710" y="2644924"/>
            <a:ext cx="2641239" cy="1568161"/>
          </a:xfrm>
        </p:spPr>
        <p:txBody>
          <a:bodyPr anchor="ctr">
            <a:normAutofit/>
          </a:bodyPr>
          <a:lstStyle/>
          <a:p>
            <a:pPr marL="0" indent="0" algn="ctr">
              <a:buNone/>
            </a:pPr>
            <a:r>
              <a:rPr lang="tr-TR" sz="3200" b="1" dirty="0"/>
              <a:t>Sunum</a:t>
            </a:r>
          </a:p>
          <a:p>
            <a:pPr marL="0" indent="0" algn="ctr">
              <a:buNone/>
            </a:pPr>
            <a:r>
              <a:rPr lang="tr-TR" sz="3200" b="1" dirty="0"/>
              <a:t>İçeriği</a:t>
            </a:r>
          </a:p>
        </p:txBody>
      </p:sp>
      <p:graphicFrame>
        <p:nvGraphicFramePr>
          <p:cNvPr id="2" name="Tablo 1">
            <a:extLst>
              <a:ext uri="{FF2B5EF4-FFF2-40B4-BE49-F238E27FC236}">
                <a16:creationId xmlns:a16="http://schemas.microsoft.com/office/drawing/2014/main" id="{E1DB31E5-E648-4E78-B7CE-34F3CBDC52B2}"/>
              </a:ext>
            </a:extLst>
          </p:cNvPr>
          <p:cNvGraphicFramePr>
            <a:graphicFrameLocks noGrp="1"/>
          </p:cNvGraphicFramePr>
          <p:nvPr>
            <p:extLst>
              <p:ext uri="{D42A27DB-BD31-4B8C-83A1-F6EECF244321}">
                <p14:modId xmlns:p14="http://schemas.microsoft.com/office/powerpoint/2010/main" val="4040711920"/>
              </p:ext>
            </p:extLst>
          </p:nvPr>
        </p:nvGraphicFramePr>
        <p:xfrm>
          <a:off x="4019554" y="1879831"/>
          <a:ext cx="7658101" cy="2800645"/>
        </p:xfrm>
        <a:graphic>
          <a:graphicData uri="http://schemas.openxmlformats.org/drawingml/2006/table">
            <a:tbl>
              <a:tblPr firstRow="1" bandRow="1"/>
              <a:tblGrid>
                <a:gridCol w="1397751">
                  <a:extLst>
                    <a:ext uri="{9D8B030D-6E8A-4147-A177-3AD203B41FA5}">
                      <a16:colId xmlns:a16="http://schemas.microsoft.com/office/drawing/2014/main" val="3883929455"/>
                    </a:ext>
                  </a:extLst>
                </a:gridCol>
                <a:gridCol w="254615">
                  <a:extLst>
                    <a:ext uri="{9D8B030D-6E8A-4147-A177-3AD203B41FA5}">
                      <a16:colId xmlns:a16="http://schemas.microsoft.com/office/drawing/2014/main" val="839995219"/>
                    </a:ext>
                  </a:extLst>
                </a:gridCol>
                <a:gridCol w="6005735">
                  <a:extLst>
                    <a:ext uri="{9D8B030D-6E8A-4147-A177-3AD203B41FA5}">
                      <a16:colId xmlns:a16="http://schemas.microsoft.com/office/drawing/2014/main" val="967682755"/>
                    </a:ext>
                  </a:extLst>
                </a:gridCol>
              </a:tblGrid>
              <a:tr h="1132015">
                <a:tc>
                  <a:txBody>
                    <a:bodyPr/>
                    <a:lstStyle/>
                    <a:p>
                      <a:pPr>
                        <a:lnSpc>
                          <a:spcPct val="150000"/>
                        </a:lnSpc>
                      </a:pPr>
                      <a:r>
                        <a:rPr lang="tr-TR" sz="2400" dirty="0">
                          <a:latin typeface="Corbel" panose="020B0503020204020204" pitchFamily="34" charset="0"/>
                        </a:rPr>
                        <a:t>Bölüm I</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nSpc>
                          <a:spcPct val="150000"/>
                        </a:lnSpc>
                      </a:pPr>
                      <a:r>
                        <a:rPr lang="tr-TR" sz="2400" dirty="0">
                          <a:latin typeface="Corbel" panose="020B0503020204020204" pitchFamily="34" charset="0"/>
                        </a:rPr>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tr-TR" sz="2400" dirty="0">
                          <a:latin typeface="Corbel" panose="020B0503020204020204" pitchFamily="34" charset="0"/>
                        </a:rPr>
                        <a:t>2020-2023 Ulusal Akıllı Şehir Stratejisi ve Eylem Planı</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170361835"/>
                  </a:ext>
                </a:extLst>
              </a:tr>
              <a:tr h="834315">
                <a:tc>
                  <a:txBody>
                    <a:bodyPr/>
                    <a:lstStyle/>
                    <a:p>
                      <a:pPr>
                        <a:lnSpc>
                          <a:spcPct val="150000"/>
                        </a:lnSpc>
                      </a:pPr>
                      <a:r>
                        <a:rPr lang="tr-TR" sz="2400" dirty="0">
                          <a:latin typeface="Corbel" panose="020B0503020204020204" pitchFamily="34" charset="0"/>
                        </a:rPr>
                        <a:t>Bölüm II</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nSpc>
                          <a:spcPct val="150000"/>
                        </a:lnSpc>
                      </a:pPr>
                      <a:r>
                        <a:rPr lang="tr-TR" sz="2400" dirty="0">
                          <a:latin typeface="Corbel" panose="020B0503020204020204" pitchFamily="34" charset="0"/>
                        </a:rPr>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tr-TR" sz="2400" dirty="0">
                          <a:latin typeface="Corbel" panose="020B0503020204020204" pitchFamily="34" charset="0"/>
                        </a:rPr>
                        <a:t>Yerel Akıllı Şehir Stratejisi ve Yol Haritası</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647117039"/>
                  </a:ext>
                </a:extLst>
              </a:tr>
              <a:tr h="834315">
                <a:tc>
                  <a:txBody>
                    <a:bodyPr/>
                    <a:lstStyle/>
                    <a:p>
                      <a:pPr>
                        <a:lnSpc>
                          <a:spcPct val="150000"/>
                        </a:lnSpc>
                      </a:pPr>
                      <a:r>
                        <a:rPr lang="tr-TR" sz="2400" dirty="0">
                          <a:latin typeface="Corbel" panose="020B0503020204020204" pitchFamily="34" charset="0"/>
                        </a:rPr>
                        <a:t>Bölüm III</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nSpc>
                          <a:spcPct val="150000"/>
                        </a:lnSpc>
                      </a:pPr>
                      <a:r>
                        <a:rPr lang="tr-TR" sz="2400" dirty="0">
                          <a:latin typeface="Corbel" panose="020B0503020204020204" pitchFamily="34" charset="0"/>
                        </a:rPr>
                        <a:t>:</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nSpc>
                          <a:spcPct val="150000"/>
                        </a:lnSpc>
                      </a:pPr>
                      <a:r>
                        <a:rPr lang="tr-TR" sz="2400" dirty="0">
                          <a:latin typeface="Corbel" panose="020B0503020204020204" pitchFamily="34" charset="0"/>
                        </a:rPr>
                        <a:t>Akıllı Ulaşım Uygulama Örnekleri</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67164658"/>
                  </a:ext>
                </a:extLst>
              </a:tr>
            </a:tbl>
          </a:graphicData>
        </a:graphic>
      </p:graphicFrame>
    </p:spTree>
    <p:extLst>
      <p:ext uri="{BB962C8B-B14F-4D97-AF65-F5344CB8AC3E}">
        <p14:creationId xmlns:p14="http://schemas.microsoft.com/office/powerpoint/2010/main" val="281726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8831167" y="2789386"/>
            <a:ext cx="2635476" cy="1340195"/>
          </a:xfrm>
        </p:spPr>
        <p:txBody>
          <a:bodyPr anchor="ctr">
            <a:normAutofit/>
          </a:bodyPr>
          <a:lstStyle/>
          <a:p>
            <a:pPr>
              <a:lnSpc>
                <a:spcPct val="150000"/>
              </a:lnSpc>
              <a:spcBef>
                <a:spcPts val="0"/>
              </a:spcBef>
            </a:pPr>
            <a:r>
              <a:rPr lang="tr-TR" sz="2800" b="0" dirty="0"/>
              <a:t>Hareketlilik ve Ulaşım Yönetimi</a:t>
            </a:r>
          </a:p>
        </p:txBody>
      </p:sp>
      <p:sp>
        <p:nvSpPr>
          <p:cNvPr id="2" name="İçerik Yer Tutucusu 1">
            <a:extLst>
              <a:ext uri="{FF2B5EF4-FFF2-40B4-BE49-F238E27FC236}">
                <a16:creationId xmlns:a16="http://schemas.microsoft.com/office/drawing/2014/main" id="{CAE4D413-83A0-4842-B0FD-619BA676AA94}"/>
              </a:ext>
            </a:extLst>
          </p:cNvPr>
          <p:cNvSpPr>
            <a:spLocks noGrp="1"/>
          </p:cNvSpPr>
          <p:nvPr>
            <p:ph sz="quarter" idx="4"/>
          </p:nvPr>
        </p:nvSpPr>
        <p:spPr/>
        <p:txBody>
          <a:bodyPr/>
          <a:lstStyle/>
          <a:p>
            <a:endParaRPr lang="tr-TR"/>
          </a:p>
        </p:txBody>
      </p:sp>
      <p:graphicFrame>
        <p:nvGraphicFramePr>
          <p:cNvPr id="5" name="Tablo 4">
            <a:extLst>
              <a:ext uri="{FF2B5EF4-FFF2-40B4-BE49-F238E27FC236}">
                <a16:creationId xmlns:a16="http://schemas.microsoft.com/office/drawing/2014/main" id="{967EADAE-9E0E-41FF-874F-AC99583C8A94}"/>
              </a:ext>
            </a:extLst>
          </p:cNvPr>
          <p:cNvGraphicFramePr>
            <a:graphicFrameLocks noGrp="1"/>
          </p:cNvGraphicFramePr>
          <p:nvPr>
            <p:extLst>
              <p:ext uri="{D42A27DB-BD31-4B8C-83A1-F6EECF244321}">
                <p14:modId xmlns:p14="http://schemas.microsoft.com/office/powerpoint/2010/main" val="2725689584"/>
              </p:ext>
            </p:extLst>
          </p:nvPr>
        </p:nvGraphicFramePr>
        <p:xfrm>
          <a:off x="730252" y="795568"/>
          <a:ext cx="7578616" cy="5307512"/>
        </p:xfrm>
        <a:graphic>
          <a:graphicData uri="http://schemas.openxmlformats.org/drawingml/2006/table">
            <a:tbl>
              <a:tblPr firstRow="1" firstCol="1" bandRow="1">
                <a:tableStyleId>{793D81CF-94F2-401A-BA57-92F5A7B2D0C5}</a:tableStyleId>
              </a:tblPr>
              <a:tblGrid>
                <a:gridCol w="3787525">
                  <a:extLst>
                    <a:ext uri="{9D8B030D-6E8A-4147-A177-3AD203B41FA5}">
                      <a16:colId xmlns:a16="http://schemas.microsoft.com/office/drawing/2014/main" val="433783997"/>
                    </a:ext>
                  </a:extLst>
                </a:gridCol>
                <a:gridCol w="3791091">
                  <a:extLst>
                    <a:ext uri="{9D8B030D-6E8A-4147-A177-3AD203B41FA5}">
                      <a16:colId xmlns:a16="http://schemas.microsoft.com/office/drawing/2014/main" val="1970721253"/>
                    </a:ext>
                  </a:extLst>
                </a:gridCol>
              </a:tblGrid>
              <a:tr h="521199">
                <a:tc>
                  <a:txBody>
                    <a:bodyPr/>
                    <a:lstStyle/>
                    <a:p>
                      <a:pPr algn="ctr">
                        <a:lnSpc>
                          <a:spcPct val="100000"/>
                        </a:lnSpc>
                        <a:spcAft>
                          <a:spcPts val="0"/>
                        </a:spcAft>
                      </a:pPr>
                      <a:r>
                        <a:rPr lang="tr-TR" sz="1900" b="1" dirty="0">
                          <a:effectLst/>
                          <a:latin typeface="Corbel" panose="020B0503020204020204" pitchFamily="34" charset="0"/>
                        </a:rPr>
                        <a:t>GELENEKSEL YAKLAŞIMLAR</a:t>
                      </a:r>
                      <a:endParaRPr lang="tr-TR" sz="2400" b="1"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00000"/>
                    </a:solidFill>
                  </a:tcPr>
                </a:tc>
                <a:tc>
                  <a:txBody>
                    <a:bodyPr/>
                    <a:lstStyle/>
                    <a:p>
                      <a:pPr algn="ctr">
                        <a:lnSpc>
                          <a:spcPct val="100000"/>
                        </a:lnSpc>
                        <a:spcAft>
                          <a:spcPts val="0"/>
                        </a:spcAft>
                      </a:pPr>
                      <a:r>
                        <a:rPr lang="tr-TR" sz="1900" b="1" dirty="0">
                          <a:effectLst/>
                          <a:latin typeface="Corbel" panose="020B0503020204020204" pitchFamily="34" charset="0"/>
                        </a:rPr>
                        <a:t>ÇAĞDAŞ YAKLAŞIMLAR</a:t>
                      </a:r>
                      <a:endParaRPr lang="tr-TR" sz="2400" b="1"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2900877158"/>
                  </a:ext>
                </a:extLst>
              </a:tr>
              <a:tr h="521199">
                <a:tc>
                  <a:txBody>
                    <a:bodyPr/>
                    <a:lstStyle/>
                    <a:p>
                      <a:pPr algn="ctr">
                        <a:lnSpc>
                          <a:spcPct val="100000"/>
                        </a:lnSpc>
                        <a:spcAft>
                          <a:spcPts val="0"/>
                        </a:spcAft>
                      </a:pPr>
                      <a:r>
                        <a:rPr lang="tr-TR" sz="1800" b="0" dirty="0">
                          <a:effectLst/>
                          <a:latin typeface="Corbel" panose="020B0503020204020204" pitchFamily="34" charset="0"/>
                        </a:rPr>
                        <a:t>Ulaşım arzının planlanması</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tr-TR" sz="1800" b="0" dirty="0">
                          <a:effectLst/>
                          <a:latin typeface="Corbel" panose="020B0503020204020204" pitchFamily="34" charset="0"/>
                        </a:rPr>
                        <a:t>Talebin yönlendirilmesi</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2491233"/>
                  </a:ext>
                </a:extLst>
              </a:tr>
              <a:tr h="521199">
                <a:tc>
                  <a:txBody>
                    <a:bodyPr/>
                    <a:lstStyle/>
                    <a:p>
                      <a:pPr algn="ctr">
                        <a:lnSpc>
                          <a:spcPct val="100000"/>
                        </a:lnSpc>
                        <a:spcAft>
                          <a:spcPts val="0"/>
                        </a:spcAft>
                      </a:pPr>
                      <a:r>
                        <a:rPr lang="tr-TR" sz="1800" b="0">
                          <a:effectLst/>
                          <a:latin typeface="Corbel" panose="020B0503020204020204" pitchFamily="34" charset="0"/>
                        </a:rPr>
                        <a:t>Taşıtlara öncelik</a:t>
                      </a:r>
                      <a:endParaRPr lang="tr-TR" sz="2000" b="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tr-TR" sz="1800" b="0" dirty="0">
                          <a:effectLst/>
                          <a:latin typeface="Corbel" panose="020B0503020204020204" pitchFamily="34" charset="0"/>
                        </a:rPr>
                        <a:t>İnsanlara öncelik</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4580990"/>
                  </a:ext>
                </a:extLst>
              </a:tr>
              <a:tr h="521199">
                <a:tc>
                  <a:txBody>
                    <a:bodyPr/>
                    <a:lstStyle/>
                    <a:p>
                      <a:pPr algn="ctr">
                        <a:lnSpc>
                          <a:spcPct val="100000"/>
                        </a:lnSpc>
                        <a:spcAft>
                          <a:spcPts val="0"/>
                        </a:spcAft>
                      </a:pPr>
                      <a:r>
                        <a:rPr lang="tr-TR" sz="1800" b="0">
                          <a:effectLst/>
                          <a:latin typeface="Corbel" panose="020B0503020204020204" pitchFamily="34" charset="0"/>
                        </a:rPr>
                        <a:t>Ek kapasite yaratma</a:t>
                      </a:r>
                      <a:endParaRPr lang="tr-TR" sz="2000" b="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tr-TR" sz="1800" b="0" dirty="0">
                          <a:effectLst/>
                          <a:latin typeface="Corbel" panose="020B0503020204020204" pitchFamily="34" charset="0"/>
                        </a:rPr>
                        <a:t>Mevcut altyapıyı verimli kullanma</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4662281"/>
                  </a:ext>
                </a:extLst>
              </a:tr>
              <a:tr h="568960">
                <a:tc>
                  <a:txBody>
                    <a:bodyPr/>
                    <a:lstStyle/>
                    <a:p>
                      <a:pPr algn="ctr">
                        <a:lnSpc>
                          <a:spcPct val="100000"/>
                        </a:lnSpc>
                        <a:spcAft>
                          <a:spcPts val="0"/>
                        </a:spcAft>
                      </a:pPr>
                      <a:r>
                        <a:rPr lang="tr-TR" sz="1800" b="0" dirty="0">
                          <a:effectLst/>
                          <a:latin typeface="Corbel" panose="020B0503020204020204" pitchFamily="34" charset="0"/>
                        </a:rPr>
                        <a:t>Yolculukların türlere mevcut dağılımı veri olarak alınıyor</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tr-TR" sz="1800" b="0" dirty="0">
                          <a:effectLst/>
                          <a:latin typeface="Corbel" panose="020B0503020204020204" pitchFamily="34" charset="0"/>
                        </a:rPr>
                        <a:t>Yolculuklar daha yüksek kapasiteli ve daha dolu taşıtlara kaydırılıyor</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27009489"/>
                  </a:ext>
                </a:extLst>
              </a:tr>
              <a:tr h="568960">
                <a:tc>
                  <a:txBody>
                    <a:bodyPr/>
                    <a:lstStyle/>
                    <a:p>
                      <a:pPr algn="ctr">
                        <a:lnSpc>
                          <a:spcPct val="100000"/>
                        </a:lnSpc>
                        <a:spcAft>
                          <a:spcPts val="0"/>
                        </a:spcAft>
                      </a:pPr>
                      <a:r>
                        <a:rPr lang="tr-TR" sz="1800" b="0">
                          <a:effectLst/>
                          <a:latin typeface="Corbel" panose="020B0503020204020204" pitchFamily="34" charset="0"/>
                        </a:rPr>
                        <a:t>Otomobil kullanıcılarının sorunlarına yönelik</a:t>
                      </a:r>
                      <a:endParaRPr lang="tr-TR" sz="2000" b="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tr-TR" sz="1800" b="0" dirty="0">
                          <a:effectLst/>
                          <a:latin typeface="Corbel" panose="020B0503020204020204" pitchFamily="34" charset="0"/>
                        </a:rPr>
                        <a:t>Toplumun çeşitli kesimlerinin sorunlarını dengeleyici</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7416895"/>
                  </a:ext>
                </a:extLst>
              </a:tr>
              <a:tr h="521199">
                <a:tc>
                  <a:txBody>
                    <a:bodyPr/>
                    <a:lstStyle/>
                    <a:p>
                      <a:pPr algn="ctr">
                        <a:lnSpc>
                          <a:spcPct val="100000"/>
                        </a:lnSpc>
                        <a:spcAft>
                          <a:spcPts val="0"/>
                        </a:spcAft>
                      </a:pPr>
                      <a:r>
                        <a:rPr lang="tr-TR" sz="1800" b="0">
                          <a:effectLst/>
                          <a:latin typeface="Corbel" panose="020B0503020204020204" pitchFamily="34" charset="0"/>
                        </a:rPr>
                        <a:t>Sermaye yoğun yatırımlar</a:t>
                      </a:r>
                      <a:endParaRPr lang="tr-TR" sz="2000" b="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tr-TR" sz="1800" b="0" dirty="0">
                          <a:effectLst/>
                          <a:latin typeface="Corbel" panose="020B0503020204020204" pitchFamily="34" charset="0"/>
                        </a:rPr>
                        <a:t>Küçük/gerçekleştirilebilir yatırımlar</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9235873"/>
                  </a:ext>
                </a:extLst>
              </a:tr>
              <a:tr h="521199">
                <a:tc>
                  <a:txBody>
                    <a:bodyPr/>
                    <a:lstStyle/>
                    <a:p>
                      <a:pPr algn="ctr">
                        <a:lnSpc>
                          <a:spcPct val="100000"/>
                        </a:lnSpc>
                        <a:spcAft>
                          <a:spcPts val="0"/>
                        </a:spcAft>
                      </a:pPr>
                      <a:r>
                        <a:rPr lang="tr-TR" sz="1800" b="0">
                          <a:effectLst/>
                          <a:latin typeface="Corbel" panose="020B0503020204020204" pitchFamily="34" charset="0"/>
                        </a:rPr>
                        <a:t>Geri dönülmez kararlar</a:t>
                      </a:r>
                      <a:endParaRPr lang="tr-TR" sz="2000" b="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tr-TR" sz="1800" b="0" dirty="0">
                          <a:effectLst/>
                          <a:latin typeface="Corbel" panose="020B0503020204020204" pitchFamily="34" charset="0"/>
                        </a:rPr>
                        <a:t>Esnek kararlar</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68110015"/>
                  </a:ext>
                </a:extLst>
              </a:tr>
              <a:tr h="521199">
                <a:tc>
                  <a:txBody>
                    <a:bodyPr/>
                    <a:lstStyle/>
                    <a:p>
                      <a:pPr algn="ctr">
                        <a:lnSpc>
                          <a:spcPct val="100000"/>
                        </a:lnSpc>
                        <a:spcAft>
                          <a:spcPts val="0"/>
                        </a:spcAft>
                      </a:pPr>
                      <a:r>
                        <a:rPr lang="tr-TR" sz="1800" b="0">
                          <a:effectLst/>
                          <a:latin typeface="Corbel" panose="020B0503020204020204" pitchFamily="34" charset="0"/>
                        </a:rPr>
                        <a:t>Fiziksel çözümler ağırlıklı</a:t>
                      </a:r>
                      <a:endParaRPr lang="tr-TR" sz="2000" b="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tr-TR" sz="1800" b="0" dirty="0">
                          <a:effectLst/>
                          <a:latin typeface="Corbel" panose="020B0503020204020204" pitchFamily="34" charset="0"/>
                        </a:rPr>
                        <a:t>Yönetsel/yasal/ekonomik çözümler</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077220"/>
                  </a:ext>
                </a:extLst>
              </a:tr>
              <a:tr h="521199">
                <a:tc>
                  <a:txBody>
                    <a:bodyPr/>
                    <a:lstStyle/>
                    <a:p>
                      <a:pPr algn="ctr">
                        <a:lnSpc>
                          <a:spcPct val="100000"/>
                        </a:lnSpc>
                        <a:spcAft>
                          <a:spcPts val="0"/>
                        </a:spcAft>
                      </a:pPr>
                      <a:r>
                        <a:rPr lang="tr-TR" sz="1800" b="0" dirty="0">
                          <a:effectLst/>
                          <a:latin typeface="Corbel" panose="020B0503020204020204" pitchFamily="34" charset="0"/>
                        </a:rPr>
                        <a:t>İnşaata yönelik</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a:lnSpc>
                          <a:spcPct val="100000"/>
                        </a:lnSpc>
                        <a:spcAft>
                          <a:spcPts val="0"/>
                        </a:spcAft>
                      </a:pPr>
                      <a:r>
                        <a:rPr lang="tr-TR" sz="1800" b="0" dirty="0">
                          <a:effectLst/>
                          <a:latin typeface="Corbel" panose="020B0503020204020204" pitchFamily="34" charset="0"/>
                        </a:rPr>
                        <a:t>Çevreye duyarlı</a:t>
                      </a:r>
                      <a:endParaRPr lang="tr-TR" sz="2000" b="0" dirty="0">
                        <a:effectLst/>
                        <a:latin typeface="Corbel" panose="020B0503020204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27629829"/>
                  </a:ext>
                </a:extLst>
              </a:tr>
            </a:tbl>
          </a:graphicData>
        </a:graphic>
      </p:graphicFrame>
      <p:sp>
        <p:nvSpPr>
          <p:cNvPr id="7" name="Dikdörtgen 6">
            <a:extLst>
              <a:ext uri="{FF2B5EF4-FFF2-40B4-BE49-F238E27FC236}">
                <a16:creationId xmlns:a16="http://schemas.microsoft.com/office/drawing/2014/main" id="{6382E717-E480-4DAA-B4AC-DEEA49693F67}"/>
              </a:ext>
            </a:extLst>
          </p:cNvPr>
          <p:cNvSpPr/>
          <p:nvPr/>
        </p:nvSpPr>
        <p:spPr>
          <a:xfrm>
            <a:off x="730252" y="6214452"/>
            <a:ext cx="3470757" cy="276999"/>
          </a:xfrm>
          <a:prstGeom prst="rect">
            <a:avLst/>
          </a:prstGeom>
        </p:spPr>
        <p:txBody>
          <a:bodyPr wrap="none">
            <a:spAutoFit/>
          </a:bodyPr>
          <a:lstStyle/>
          <a:p>
            <a:r>
              <a:rPr lang="tr-TR" sz="1200" i="1" dirty="0">
                <a:latin typeface="Corbel" panose="020B0503020204020204" pitchFamily="34" charset="0"/>
              </a:rPr>
              <a:t>Prof. Dr. Hüseyin Cüneyt ELKER; Çankaya Üniversitesi</a:t>
            </a:r>
          </a:p>
        </p:txBody>
      </p:sp>
    </p:spTree>
    <p:extLst>
      <p:ext uri="{BB962C8B-B14F-4D97-AF65-F5344CB8AC3E}">
        <p14:creationId xmlns:p14="http://schemas.microsoft.com/office/powerpoint/2010/main" val="1393258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78659" y="2410694"/>
            <a:ext cx="2635476" cy="2036617"/>
          </a:xfrm>
        </p:spPr>
        <p:txBody>
          <a:bodyPr anchor="ctr">
            <a:normAutofit/>
          </a:bodyPr>
          <a:lstStyle/>
          <a:p>
            <a:pPr>
              <a:lnSpc>
                <a:spcPct val="150000"/>
              </a:lnSpc>
              <a:spcBef>
                <a:spcPts val="0"/>
              </a:spcBef>
            </a:pPr>
            <a:r>
              <a:rPr lang="tr-TR" sz="2800" b="0" dirty="0"/>
              <a:t>Hareketlilik ve Ulaşım Yönetimi</a:t>
            </a:r>
          </a:p>
        </p:txBody>
      </p:sp>
      <p:sp>
        <p:nvSpPr>
          <p:cNvPr id="6" name="Dikdörtgen 5">
            <a:extLst>
              <a:ext uri="{FF2B5EF4-FFF2-40B4-BE49-F238E27FC236}">
                <a16:creationId xmlns:a16="http://schemas.microsoft.com/office/drawing/2014/main" id="{27CB6B9A-1AEF-49AE-BC7B-5C78FFB21B06}"/>
              </a:ext>
            </a:extLst>
          </p:cNvPr>
          <p:cNvSpPr/>
          <p:nvPr/>
        </p:nvSpPr>
        <p:spPr>
          <a:xfrm>
            <a:off x="3898233" y="1560028"/>
            <a:ext cx="7459579" cy="3737946"/>
          </a:xfrm>
          <a:prstGeom prst="rect">
            <a:avLst/>
          </a:prstGeom>
        </p:spPr>
        <p:txBody>
          <a:bodyPr wrap="square">
            <a:spAutoFit/>
          </a:bodyPr>
          <a:lstStyle/>
          <a:p>
            <a:pPr algn="just">
              <a:lnSpc>
                <a:spcPct val="150000"/>
              </a:lnSpc>
            </a:pPr>
            <a:r>
              <a:rPr lang="tr-TR" sz="2000" dirty="0">
                <a:latin typeface="Corbel" panose="020B0503020204020204" pitchFamily="34" charset="0"/>
              </a:rPr>
              <a:t>Kısıtlı kaynakların ulaşım ihtiyaçlarını çözme konusunda geleneksel anlayış yerine yenilikçi ve sürdürülebilir çözümler ile karşılanmalıdır.</a:t>
            </a:r>
          </a:p>
          <a:p>
            <a:pPr>
              <a:lnSpc>
                <a:spcPct val="150000"/>
              </a:lnSpc>
            </a:pPr>
            <a:r>
              <a:rPr lang="tr-TR" sz="2000" dirty="0">
                <a:latin typeface="Corbel" panose="020B0503020204020204" pitchFamily="34" charset="0"/>
                <a:ea typeface="Calibri" panose="020F0502020204030204" pitchFamily="34" charset="0"/>
                <a:cs typeface="Times New Roman" panose="02020603050405020304" pitchFamily="18" charset="0"/>
              </a:rPr>
              <a:t>Kent içinde ulaşım ile ilgili yapılacak her türlü çalışma</a:t>
            </a:r>
          </a:p>
          <a:p>
            <a:pPr marL="800080" lvl="1" indent="-342891">
              <a:lnSpc>
                <a:spcPct val="150000"/>
              </a:lnSpc>
              <a:buClr>
                <a:srgbClr val="C00000"/>
              </a:buClr>
              <a:buFont typeface="+mj-lt"/>
              <a:buAutoNum type="arabicPeriod"/>
            </a:pPr>
            <a:r>
              <a:rPr lang="tr-TR" sz="2000" dirty="0">
                <a:latin typeface="Corbel" panose="020B0503020204020204" pitchFamily="34" charset="0"/>
                <a:ea typeface="Calibri" panose="020F0502020204030204" pitchFamily="34" charset="0"/>
                <a:cs typeface="Times New Roman" panose="02020603050405020304" pitchFamily="18" charset="0"/>
              </a:rPr>
              <a:t>Güvenliği artırabilmeli</a:t>
            </a:r>
          </a:p>
          <a:p>
            <a:pPr marL="800080" lvl="1" indent="-342891">
              <a:lnSpc>
                <a:spcPct val="150000"/>
              </a:lnSpc>
              <a:buClr>
                <a:srgbClr val="C00000"/>
              </a:buClr>
              <a:buFont typeface="+mj-lt"/>
              <a:buAutoNum type="arabicPeriod"/>
            </a:pPr>
            <a:r>
              <a:rPr lang="tr-TR" sz="2000" dirty="0">
                <a:latin typeface="Corbel" panose="020B0503020204020204" pitchFamily="34" charset="0"/>
                <a:ea typeface="Calibri" panose="020F0502020204030204" pitchFamily="34" charset="0"/>
                <a:cs typeface="Times New Roman" panose="02020603050405020304" pitchFamily="18" charset="0"/>
              </a:rPr>
              <a:t>Verimliliği artırmalı</a:t>
            </a:r>
          </a:p>
          <a:p>
            <a:pPr marL="800080" lvl="1" indent="-342891">
              <a:lnSpc>
                <a:spcPct val="150000"/>
              </a:lnSpc>
              <a:buClr>
                <a:srgbClr val="C00000"/>
              </a:buClr>
              <a:buFont typeface="+mj-lt"/>
              <a:buAutoNum type="arabicPeriod"/>
            </a:pPr>
            <a:r>
              <a:rPr lang="tr-TR" sz="2000" dirty="0">
                <a:latin typeface="Corbel" panose="020B0503020204020204" pitchFamily="34" charset="0"/>
                <a:ea typeface="Calibri" panose="020F0502020204030204" pitchFamily="34" charset="0"/>
                <a:cs typeface="Times New Roman" panose="02020603050405020304" pitchFamily="18" charset="0"/>
              </a:rPr>
              <a:t>Yolculuk sürelerini kısaltmalı</a:t>
            </a:r>
          </a:p>
          <a:p>
            <a:pPr marL="800080" lvl="1" indent="-342891">
              <a:lnSpc>
                <a:spcPct val="150000"/>
              </a:lnSpc>
              <a:buClr>
                <a:srgbClr val="C00000"/>
              </a:buClr>
              <a:buFont typeface="+mj-lt"/>
              <a:buAutoNum type="arabicPeriod"/>
            </a:pPr>
            <a:r>
              <a:rPr lang="tr-TR" sz="2000" dirty="0">
                <a:latin typeface="Corbel" panose="020B0503020204020204" pitchFamily="34" charset="0"/>
                <a:ea typeface="Calibri" panose="020F0502020204030204" pitchFamily="34" charset="0"/>
                <a:cs typeface="Times New Roman" panose="02020603050405020304" pitchFamily="18" charset="0"/>
              </a:rPr>
              <a:t>Ekonomik olmalı</a:t>
            </a:r>
          </a:p>
          <a:p>
            <a:pPr marL="800080" lvl="1" indent="-342891">
              <a:lnSpc>
                <a:spcPct val="150000"/>
              </a:lnSpc>
              <a:spcAft>
                <a:spcPts val="800"/>
              </a:spcAft>
              <a:buClr>
                <a:srgbClr val="C00000"/>
              </a:buClr>
              <a:buFont typeface="+mj-lt"/>
              <a:buAutoNum type="arabicPeriod"/>
            </a:pPr>
            <a:r>
              <a:rPr lang="tr-TR" sz="2000" dirty="0">
                <a:latin typeface="Corbel" panose="020B0503020204020204" pitchFamily="34" charset="0"/>
                <a:ea typeface="Calibri" panose="020F0502020204030204" pitchFamily="34" charset="0"/>
                <a:cs typeface="Times New Roman" panose="02020603050405020304" pitchFamily="18" charset="0"/>
              </a:rPr>
              <a:t>Çevre dostu olmalı</a:t>
            </a:r>
          </a:p>
        </p:txBody>
      </p:sp>
    </p:spTree>
    <p:extLst>
      <p:ext uri="{BB962C8B-B14F-4D97-AF65-F5344CB8AC3E}">
        <p14:creationId xmlns:p14="http://schemas.microsoft.com/office/powerpoint/2010/main" val="3716807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94294" y="2432148"/>
            <a:ext cx="2635476" cy="2036617"/>
          </a:xfrm>
        </p:spPr>
        <p:txBody>
          <a:bodyPr anchor="ctr">
            <a:normAutofit/>
          </a:bodyPr>
          <a:lstStyle/>
          <a:p>
            <a:pPr>
              <a:lnSpc>
                <a:spcPct val="150000"/>
              </a:lnSpc>
              <a:spcBef>
                <a:spcPts val="0"/>
              </a:spcBef>
            </a:pPr>
            <a:r>
              <a:rPr lang="tr-TR" sz="2800" b="0" dirty="0"/>
              <a:t>Akıllı Ulaşım Politika ve Stratejileri</a:t>
            </a:r>
          </a:p>
        </p:txBody>
      </p:sp>
      <p:sp>
        <p:nvSpPr>
          <p:cNvPr id="6" name="Dikdörtgen 5">
            <a:extLst>
              <a:ext uri="{FF2B5EF4-FFF2-40B4-BE49-F238E27FC236}">
                <a16:creationId xmlns:a16="http://schemas.microsoft.com/office/drawing/2014/main" id="{27CB6B9A-1AEF-49AE-BC7B-5C78FFB21B06}"/>
              </a:ext>
            </a:extLst>
          </p:cNvPr>
          <p:cNvSpPr/>
          <p:nvPr/>
        </p:nvSpPr>
        <p:spPr>
          <a:xfrm>
            <a:off x="3893132" y="1500736"/>
            <a:ext cx="7604577" cy="3737946"/>
          </a:xfrm>
          <a:prstGeom prst="rect">
            <a:avLst/>
          </a:prstGeom>
        </p:spPr>
        <p:txBody>
          <a:bodyPr wrap="square">
            <a:spAutoFit/>
          </a:bodyPr>
          <a:lstStyle/>
          <a:p>
            <a:pPr>
              <a:lnSpc>
                <a:spcPct val="150000"/>
              </a:lnSpc>
            </a:pPr>
            <a:r>
              <a:rPr lang="tr-TR" sz="2000" dirty="0">
                <a:latin typeface="Corbel" panose="020B0503020204020204" pitchFamily="34" charset="0"/>
              </a:rPr>
              <a:t>2020-2023 Ulusal Akıllı Ulaşım Sistemleri Strateji ve Eylem Planı’nda 5 temel başlıkta ülke genelinde akıllı ulaşım olgunluğunun arttırılması amaçlanmıştır. </a:t>
            </a:r>
          </a:p>
          <a:p>
            <a:pPr>
              <a:lnSpc>
                <a:spcPct val="150000"/>
              </a:lnSpc>
            </a:pPr>
            <a:r>
              <a:rPr lang="tr-TR" sz="2000" dirty="0">
                <a:solidFill>
                  <a:srgbClr val="C00000"/>
                </a:solidFill>
                <a:latin typeface="Corbel" panose="020B0503020204020204" pitchFamily="34" charset="0"/>
              </a:rPr>
              <a:t>Stratejik Amaç 1: </a:t>
            </a:r>
            <a:r>
              <a:rPr lang="tr-TR" sz="2000" dirty="0">
                <a:latin typeface="Corbel" panose="020B0503020204020204" pitchFamily="34" charset="0"/>
              </a:rPr>
              <a:t>AUS Altyapısının Geliştirilmesi</a:t>
            </a:r>
          </a:p>
          <a:p>
            <a:pPr>
              <a:lnSpc>
                <a:spcPct val="150000"/>
              </a:lnSpc>
            </a:pPr>
            <a:r>
              <a:rPr lang="tr-TR" sz="2000" dirty="0">
                <a:solidFill>
                  <a:srgbClr val="C00000"/>
                </a:solidFill>
                <a:latin typeface="Corbel" panose="020B0503020204020204" pitchFamily="34" charset="0"/>
              </a:rPr>
              <a:t>Stratejik Amaç 2: </a:t>
            </a:r>
            <a:r>
              <a:rPr lang="tr-TR" sz="2000" dirty="0">
                <a:latin typeface="Corbel" panose="020B0503020204020204" pitchFamily="34" charset="0"/>
              </a:rPr>
              <a:t>Sürdürülebilir Akıllı Hareketliliğin Sağlanması</a:t>
            </a:r>
          </a:p>
          <a:p>
            <a:pPr>
              <a:lnSpc>
                <a:spcPct val="150000"/>
              </a:lnSpc>
            </a:pPr>
            <a:r>
              <a:rPr lang="tr-TR" sz="2000" dirty="0">
                <a:solidFill>
                  <a:srgbClr val="C00000"/>
                </a:solidFill>
                <a:latin typeface="Corbel" panose="020B0503020204020204" pitchFamily="34" charset="0"/>
              </a:rPr>
              <a:t>Stratejik Amaç 3: </a:t>
            </a:r>
            <a:r>
              <a:rPr lang="tr-TR" sz="2000" dirty="0">
                <a:latin typeface="Corbel" panose="020B0503020204020204" pitchFamily="34" charset="0"/>
              </a:rPr>
              <a:t>Yol ve Sürüş Güvenliğinin Sağlanması</a:t>
            </a:r>
          </a:p>
          <a:p>
            <a:pPr>
              <a:lnSpc>
                <a:spcPct val="150000"/>
              </a:lnSpc>
            </a:pPr>
            <a:r>
              <a:rPr lang="tr-TR" sz="2000" dirty="0">
                <a:solidFill>
                  <a:srgbClr val="C00000"/>
                </a:solidFill>
                <a:latin typeface="Corbel" panose="020B0503020204020204" pitchFamily="34" charset="0"/>
              </a:rPr>
              <a:t>Stratejik Amaç 4: </a:t>
            </a:r>
            <a:r>
              <a:rPr lang="tr-TR" sz="2000" dirty="0">
                <a:latin typeface="Corbel" panose="020B0503020204020204" pitchFamily="34" charset="0"/>
              </a:rPr>
              <a:t>Yaşanabilir Çevre ve Bilinçli Toplum Oluşturulması </a:t>
            </a:r>
          </a:p>
          <a:p>
            <a:pPr>
              <a:lnSpc>
                <a:spcPct val="150000"/>
              </a:lnSpc>
            </a:pPr>
            <a:r>
              <a:rPr lang="tr-TR" sz="2000" dirty="0">
                <a:solidFill>
                  <a:srgbClr val="C00000"/>
                </a:solidFill>
                <a:latin typeface="Corbel" panose="020B0503020204020204" pitchFamily="34" charset="0"/>
              </a:rPr>
              <a:t>Stratejik Amaç 5: </a:t>
            </a:r>
            <a:r>
              <a:rPr lang="tr-TR" sz="2000" dirty="0">
                <a:latin typeface="Corbel" panose="020B0503020204020204" pitchFamily="34" charset="0"/>
              </a:rPr>
              <a:t>Veri Paylaşımı ve Güvenliğinin Sağlanması</a:t>
            </a:r>
            <a:endParaRPr lang="tr-TR" sz="2000" dirty="0">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2084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8840823" y="2367253"/>
            <a:ext cx="2635476" cy="2123493"/>
          </a:xfrm>
        </p:spPr>
        <p:txBody>
          <a:bodyPr anchor="ctr">
            <a:normAutofit/>
          </a:bodyPr>
          <a:lstStyle/>
          <a:p>
            <a:pPr>
              <a:lnSpc>
                <a:spcPct val="150000"/>
              </a:lnSpc>
              <a:spcBef>
                <a:spcPts val="0"/>
              </a:spcBef>
            </a:pPr>
            <a:r>
              <a:rPr lang="tr-TR" sz="2800" b="0" dirty="0"/>
              <a:t>Akıllı Ulaşım Politika ve Stratejileri</a:t>
            </a:r>
          </a:p>
        </p:txBody>
      </p:sp>
      <p:sp>
        <p:nvSpPr>
          <p:cNvPr id="6" name="Dikdörtgen 5">
            <a:extLst>
              <a:ext uri="{FF2B5EF4-FFF2-40B4-BE49-F238E27FC236}">
                <a16:creationId xmlns:a16="http://schemas.microsoft.com/office/drawing/2014/main" id="{27CB6B9A-1AEF-49AE-BC7B-5C78FFB21B06}"/>
              </a:ext>
            </a:extLst>
          </p:cNvPr>
          <p:cNvSpPr/>
          <p:nvPr/>
        </p:nvSpPr>
        <p:spPr>
          <a:xfrm>
            <a:off x="489682" y="1258953"/>
            <a:ext cx="7960635" cy="5035353"/>
          </a:xfrm>
          <a:prstGeom prst="rect">
            <a:avLst/>
          </a:prstGeom>
        </p:spPr>
        <p:txBody>
          <a:bodyPr wrap="square">
            <a:spAutoFit/>
          </a:bodyPr>
          <a:lstStyle/>
          <a:p>
            <a:pPr marL="457200" indent="-457200">
              <a:lnSpc>
                <a:spcPct val="150000"/>
              </a:lnSpc>
              <a:buClr>
                <a:srgbClr val="C00000"/>
              </a:buClr>
              <a:buAutoNum type="arabicPeriod"/>
            </a:pPr>
            <a:r>
              <a:rPr lang="tr-TR" dirty="0">
                <a:latin typeface="Corbel" panose="020B0503020204020204" pitchFamily="34" charset="0"/>
              </a:rPr>
              <a:t>… yeni nesil çevre dostu (alternatif güç sistemli) ulaşım araçlarının yaygınlaştırılması …</a:t>
            </a:r>
          </a:p>
          <a:p>
            <a:pPr marL="457200" indent="-457200">
              <a:lnSpc>
                <a:spcPct val="150000"/>
              </a:lnSpc>
              <a:buClr>
                <a:srgbClr val="C00000"/>
              </a:buClr>
              <a:buAutoNum type="arabicPeriod"/>
            </a:pPr>
            <a:r>
              <a:rPr lang="tr-TR" dirty="0">
                <a:latin typeface="Corbel" panose="020B0503020204020204" pitchFamily="34" charset="0"/>
              </a:rPr>
              <a:t>Klasik ulaşım yöntemlerine alternatif olarak geliştirilen farklı ulaşım </a:t>
            </a:r>
            <a:r>
              <a:rPr lang="tr-TR" dirty="0" err="1">
                <a:latin typeface="Corbel" panose="020B0503020204020204" pitchFamily="34" charset="0"/>
              </a:rPr>
              <a:t>modlarının</a:t>
            </a:r>
            <a:r>
              <a:rPr lang="tr-TR" dirty="0">
                <a:latin typeface="Corbel" panose="020B0503020204020204" pitchFamily="34" charset="0"/>
              </a:rPr>
              <a:t> bir arada </a:t>
            </a:r>
            <a:r>
              <a:rPr lang="tr-TR" dirty="0" err="1">
                <a:latin typeface="Corbel" panose="020B0503020204020204" pitchFamily="34" charset="0"/>
              </a:rPr>
              <a:t>kullanıması</a:t>
            </a:r>
            <a:endParaRPr lang="tr-TR" dirty="0">
              <a:latin typeface="Corbel" panose="020B0503020204020204" pitchFamily="34" charset="0"/>
            </a:endParaRPr>
          </a:p>
          <a:p>
            <a:pPr marL="457200" indent="-457200">
              <a:lnSpc>
                <a:spcPct val="150000"/>
              </a:lnSpc>
              <a:buClr>
                <a:srgbClr val="C00000"/>
              </a:buClr>
              <a:buAutoNum type="arabicPeriod"/>
            </a:pPr>
            <a:r>
              <a:rPr lang="tr-TR" dirty="0">
                <a:latin typeface="Corbel" panose="020B0503020204020204" pitchFamily="34" charset="0"/>
              </a:rPr>
              <a:t>Acil durum ulaşım yönetimi kapsamında … trafik ışığı yönlendirmeleri ve vakaların otomatik tespitini sağlayan bilgilendirme sistemlerinin kullanılması</a:t>
            </a:r>
          </a:p>
          <a:p>
            <a:pPr marL="457200" indent="-457200">
              <a:lnSpc>
                <a:spcPct val="150000"/>
              </a:lnSpc>
              <a:buClr>
                <a:srgbClr val="C00000"/>
              </a:buClr>
              <a:buAutoNum type="arabicPeriod"/>
            </a:pPr>
            <a:r>
              <a:rPr lang="tr-TR" dirty="0">
                <a:latin typeface="Corbel" panose="020B0503020204020204" pitchFamily="34" charset="0"/>
              </a:rPr>
              <a:t>Ulaşımda erişilebilirliğin sağlanması …</a:t>
            </a:r>
          </a:p>
          <a:p>
            <a:pPr marL="457200" indent="-457200">
              <a:lnSpc>
                <a:spcPct val="150000"/>
              </a:lnSpc>
              <a:buClr>
                <a:srgbClr val="C00000"/>
              </a:buClr>
              <a:buAutoNum type="arabicPeriod"/>
            </a:pPr>
            <a:r>
              <a:rPr lang="tr-TR" dirty="0">
                <a:latin typeface="Corbel" panose="020B0503020204020204" pitchFamily="34" charset="0"/>
              </a:rPr>
              <a:t>Akıllı Ulaşım sistemlerini destekleyen altyapıların kullanılması </a:t>
            </a:r>
          </a:p>
          <a:p>
            <a:pPr marL="457200" indent="-457200">
              <a:lnSpc>
                <a:spcPct val="150000"/>
              </a:lnSpc>
              <a:buClr>
                <a:srgbClr val="C00000"/>
              </a:buClr>
              <a:buAutoNum type="arabicPeriod"/>
            </a:pPr>
            <a:r>
              <a:rPr lang="tr-TR" dirty="0">
                <a:latin typeface="Corbel" panose="020B0503020204020204" pitchFamily="34" charset="0"/>
              </a:rPr>
              <a:t>Ulusal, bölgesel ve yerel katmanda .. hizmet yönetimi ve paydaşlar arası eşgüdüm ile ulaşım </a:t>
            </a:r>
            <a:r>
              <a:rPr lang="tr-TR" dirty="0" err="1">
                <a:latin typeface="Corbel" panose="020B0503020204020204" pitchFamily="34" charset="0"/>
              </a:rPr>
              <a:t>yönetişimine</a:t>
            </a:r>
            <a:r>
              <a:rPr lang="tr-TR" dirty="0">
                <a:latin typeface="Corbel" panose="020B0503020204020204" pitchFamily="34" charset="0"/>
              </a:rPr>
              <a:t> yönelik faaliyetler gerçekleştirilmesi</a:t>
            </a:r>
          </a:p>
          <a:p>
            <a:pPr marL="457200" indent="-457200">
              <a:lnSpc>
                <a:spcPct val="150000"/>
              </a:lnSpc>
              <a:buClr>
                <a:srgbClr val="C00000"/>
              </a:buClr>
              <a:buAutoNum type="arabicPeriod"/>
            </a:pPr>
            <a:r>
              <a:rPr lang="tr-TR" dirty="0">
                <a:latin typeface="Corbel" panose="020B0503020204020204" pitchFamily="34" charset="0"/>
              </a:rPr>
              <a:t>İhtiyaçlar doğrultusunda üretim noktası ve tüketim noktaları arasında ... tedarik zinciri oluşumunu benimseyen veriye dayalı lojistik yönetimi yapılması</a:t>
            </a:r>
            <a:endParaRPr lang="tr-TR" dirty="0">
              <a:latin typeface="Corbel" panose="020B0503020204020204" pitchFamily="34" charset="0"/>
              <a:ea typeface="Calibri" panose="020F0502020204030204" pitchFamily="34" charset="0"/>
              <a:cs typeface="Times New Roman" panose="02020603050405020304" pitchFamily="18" charset="0"/>
            </a:endParaRPr>
          </a:p>
        </p:txBody>
      </p:sp>
      <p:sp>
        <p:nvSpPr>
          <p:cNvPr id="2" name="Dikdörtgen 1">
            <a:extLst>
              <a:ext uri="{FF2B5EF4-FFF2-40B4-BE49-F238E27FC236}">
                <a16:creationId xmlns:a16="http://schemas.microsoft.com/office/drawing/2014/main" id="{A0EE0D54-914C-4FC3-86E3-A387BC5882CA}"/>
              </a:ext>
            </a:extLst>
          </p:cNvPr>
          <p:cNvSpPr/>
          <p:nvPr/>
        </p:nvSpPr>
        <p:spPr>
          <a:xfrm>
            <a:off x="489682" y="732970"/>
            <a:ext cx="10635519" cy="523220"/>
          </a:xfrm>
          <a:prstGeom prst="rect">
            <a:avLst/>
          </a:prstGeom>
        </p:spPr>
        <p:txBody>
          <a:bodyPr wrap="square">
            <a:spAutoFit/>
          </a:bodyPr>
          <a:lstStyle/>
          <a:p>
            <a:r>
              <a:rPr lang="tr-TR" sz="2800" b="1" dirty="0">
                <a:solidFill>
                  <a:srgbClr val="C00000"/>
                </a:solidFill>
                <a:latin typeface="Corbel" panose="020B0503020204020204" pitchFamily="34" charset="0"/>
              </a:rPr>
              <a:t>Eylem 15.6: Akıllı Ulaşım Bileşeninin Olgunluğu Artırılacaktır</a:t>
            </a:r>
          </a:p>
        </p:txBody>
      </p:sp>
    </p:spTree>
    <p:extLst>
      <p:ext uri="{BB962C8B-B14F-4D97-AF65-F5344CB8AC3E}">
        <p14:creationId xmlns:p14="http://schemas.microsoft.com/office/powerpoint/2010/main" val="780678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20827" y="790715"/>
            <a:ext cx="5716196" cy="672204"/>
          </a:xfrm>
        </p:spPr>
        <p:txBody>
          <a:bodyPr anchor="ctr">
            <a:normAutofit/>
          </a:bodyPr>
          <a:lstStyle/>
          <a:p>
            <a:pPr>
              <a:lnSpc>
                <a:spcPct val="150000"/>
              </a:lnSpc>
              <a:spcBef>
                <a:spcPts val="0"/>
              </a:spcBef>
            </a:pPr>
            <a:r>
              <a:rPr lang="tr-TR" sz="2800" b="0" dirty="0"/>
              <a:t>Akıllı Ulaşım Yöntem ve Teknikleri</a:t>
            </a:r>
          </a:p>
        </p:txBody>
      </p:sp>
      <p:grpSp>
        <p:nvGrpSpPr>
          <p:cNvPr id="22" name="Grup 21">
            <a:extLst>
              <a:ext uri="{FF2B5EF4-FFF2-40B4-BE49-F238E27FC236}">
                <a16:creationId xmlns:a16="http://schemas.microsoft.com/office/drawing/2014/main" id="{876E7C92-1E46-4D02-B9C8-20B7564B73F1}"/>
              </a:ext>
            </a:extLst>
          </p:cNvPr>
          <p:cNvGrpSpPr/>
          <p:nvPr/>
        </p:nvGrpSpPr>
        <p:grpSpPr>
          <a:xfrm>
            <a:off x="4361631" y="1525627"/>
            <a:ext cx="4008183" cy="4608764"/>
            <a:chOff x="5114116" y="1525023"/>
            <a:chExt cx="4008183" cy="4608764"/>
          </a:xfrm>
        </p:grpSpPr>
        <p:sp>
          <p:nvSpPr>
            <p:cNvPr id="24" name="Dikdörtgen 23">
              <a:extLst>
                <a:ext uri="{FF2B5EF4-FFF2-40B4-BE49-F238E27FC236}">
                  <a16:creationId xmlns:a16="http://schemas.microsoft.com/office/drawing/2014/main" id="{861BA2C1-2BE1-49ED-A3F9-9AD5DA01E2E5}"/>
                </a:ext>
              </a:extLst>
            </p:cNvPr>
            <p:cNvSpPr/>
            <p:nvPr/>
          </p:nvSpPr>
          <p:spPr>
            <a:xfrm>
              <a:off x="6096000" y="5425901"/>
              <a:ext cx="3026299" cy="707886"/>
            </a:xfrm>
            <a:prstGeom prst="rect">
              <a:avLst/>
            </a:prstGeom>
          </p:spPr>
          <p:txBody>
            <a:bodyPr wrap="square" anchor="ctr">
              <a:spAutoFit/>
            </a:bodyPr>
            <a:lstStyle/>
            <a:p>
              <a:r>
                <a:rPr lang="tr-TR" sz="2000" dirty="0">
                  <a:latin typeface="Corbel" panose="020B0503020204020204" pitchFamily="34" charset="0"/>
                </a:rPr>
                <a:t>Akıllı Ulaşım Sistemleri Mimarisi</a:t>
              </a:r>
            </a:p>
          </p:txBody>
        </p:sp>
        <p:sp>
          <p:nvSpPr>
            <p:cNvPr id="25" name="Dikdörtgen 24">
              <a:extLst>
                <a:ext uri="{FF2B5EF4-FFF2-40B4-BE49-F238E27FC236}">
                  <a16:creationId xmlns:a16="http://schemas.microsoft.com/office/drawing/2014/main" id="{A2FC5BA2-0EA4-4E71-84D7-AE25CBA2C98A}"/>
                </a:ext>
              </a:extLst>
            </p:cNvPr>
            <p:cNvSpPr/>
            <p:nvPr/>
          </p:nvSpPr>
          <p:spPr>
            <a:xfrm>
              <a:off x="5270598" y="1525023"/>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6</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26" name="Akış Çizelgesi: El İle Girdi 25">
              <a:extLst>
                <a:ext uri="{FF2B5EF4-FFF2-40B4-BE49-F238E27FC236}">
                  <a16:creationId xmlns:a16="http://schemas.microsoft.com/office/drawing/2014/main" id="{026850A8-7D0A-4818-AF11-F4373447BFB5}"/>
                </a:ext>
              </a:extLst>
            </p:cNvPr>
            <p:cNvSpPr/>
            <p:nvPr/>
          </p:nvSpPr>
          <p:spPr>
            <a:xfrm>
              <a:off x="5114116" y="2081636"/>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a:extLst>
                <a:ext uri="{FF2B5EF4-FFF2-40B4-BE49-F238E27FC236}">
                  <a16:creationId xmlns:a16="http://schemas.microsoft.com/office/drawing/2014/main" id="{708D2085-951C-44D1-89E6-F70C78D5DF27}"/>
                </a:ext>
              </a:extLst>
            </p:cNvPr>
            <p:cNvSpPr/>
            <p:nvPr/>
          </p:nvSpPr>
          <p:spPr>
            <a:xfrm>
              <a:off x="5270598" y="2467790"/>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7</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28" name="Akış Çizelgesi: El İle Girdi 27">
              <a:extLst>
                <a:ext uri="{FF2B5EF4-FFF2-40B4-BE49-F238E27FC236}">
                  <a16:creationId xmlns:a16="http://schemas.microsoft.com/office/drawing/2014/main" id="{6ADC4B17-0EA3-4737-8B9F-062149BCF8BF}"/>
                </a:ext>
              </a:extLst>
            </p:cNvPr>
            <p:cNvSpPr/>
            <p:nvPr/>
          </p:nvSpPr>
          <p:spPr>
            <a:xfrm>
              <a:off x="5114116" y="3024401"/>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8">
              <a:extLst>
                <a:ext uri="{FF2B5EF4-FFF2-40B4-BE49-F238E27FC236}">
                  <a16:creationId xmlns:a16="http://schemas.microsoft.com/office/drawing/2014/main" id="{5D6DAB0F-CC51-4978-9786-A7FED6F40E39}"/>
                </a:ext>
              </a:extLst>
            </p:cNvPr>
            <p:cNvSpPr/>
            <p:nvPr/>
          </p:nvSpPr>
          <p:spPr>
            <a:xfrm>
              <a:off x="5270598" y="3410555"/>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8</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30" name="Akış Çizelgesi: El İle Girdi 29">
              <a:extLst>
                <a:ext uri="{FF2B5EF4-FFF2-40B4-BE49-F238E27FC236}">
                  <a16:creationId xmlns:a16="http://schemas.microsoft.com/office/drawing/2014/main" id="{2657A813-4247-418E-9640-1DF4FE833FC3}"/>
                </a:ext>
              </a:extLst>
            </p:cNvPr>
            <p:cNvSpPr/>
            <p:nvPr/>
          </p:nvSpPr>
          <p:spPr>
            <a:xfrm>
              <a:off x="5114116" y="3967168"/>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a:extLst>
                <a:ext uri="{FF2B5EF4-FFF2-40B4-BE49-F238E27FC236}">
                  <a16:creationId xmlns:a16="http://schemas.microsoft.com/office/drawing/2014/main" id="{9F0CE3B3-ECF5-4E88-8069-7D99B670BF19}"/>
                </a:ext>
              </a:extLst>
            </p:cNvPr>
            <p:cNvSpPr/>
            <p:nvPr/>
          </p:nvSpPr>
          <p:spPr>
            <a:xfrm>
              <a:off x="5270598" y="4353322"/>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9</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32" name="Akış Çizelgesi: El İle Girdi 31">
              <a:extLst>
                <a:ext uri="{FF2B5EF4-FFF2-40B4-BE49-F238E27FC236}">
                  <a16:creationId xmlns:a16="http://schemas.microsoft.com/office/drawing/2014/main" id="{C1578426-C437-4609-9ACF-33B4A0759A43}"/>
                </a:ext>
              </a:extLst>
            </p:cNvPr>
            <p:cNvSpPr/>
            <p:nvPr/>
          </p:nvSpPr>
          <p:spPr>
            <a:xfrm>
              <a:off x="5114116" y="4909933"/>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Dikdörtgen 32">
              <a:extLst>
                <a:ext uri="{FF2B5EF4-FFF2-40B4-BE49-F238E27FC236}">
                  <a16:creationId xmlns:a16="http://schemas.microsoft.com/office/drawing/2014/main" id="{12132D49-F303-42C1-AAAE-6EC2EA1AFFA7}"/>
                </a:ext>
              </a:extLst>
            </p:cNvPr>
            <p:cNvSpPr/>
            <p:nvPr/>
          </p:nvSpPr>
          <p:spPr>
            <a:xfrm>
              <a:off x="5270598" y="5295426"/>
              <a:ext cx="601447" cy="606961"/>
            </a:xfrm>
            <a:prstGeom prst="rect">
              <a:avLst/>
            </a:prstGeom>
          </p:spPr>
          <p:txBody>
            <a:bodyPr wrap="none">
              <a:spAutoFit/>
            </a:bodyPr>
            <a:lstStyle/>
            <a:p>
              <a:pPr algn="just">
                <a:lnSpc>
                  <a:spcPct val="110000"/>
                </a:lnSpc>
                <a:spcBef>
                  <a:spcPts val="600"/>
                </a:spcBef>
                <a:spcAft>
                  <a:spcPts val="600"/>
                </a:spcAft>
              </a:pP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10</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34" name="Akış Çizelgesi: El İle Girdi 33">
              <a:extLst>
                <a:ext uri="{FF2B5EF4-FFF2-40B4-BE49-F238E27FC236}">
                  <a16:creationId xmlns:a16="http://schemas.microsoft.com/office/drawing/2014/main" id="{BD46AD35-A212-4A21-A764-99A7898F5C62}"/>
                </a:ext>
              </a:extLst>
            </p:cNvPr>
            <p:cNvSpPr/>
            <p:nvPr/>
          </p:nvSpPr>
          <p:spPr>
            <a:xfrm>
              <a:off x="5114116" y="5852037"/>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Dikdörtgen 34">
              <a:extLst>
                <a:ext uri="{FF2B5EF4-FFF2-40B4-BE49-F238E27FC236}">
                  <a16:creationId xmlns:a16="http://schemas.microsoft.com/office/drawing/2014/main" id="{61155525-7717-49FE-87AC-37B04D8C0ED0}"/>
                </a:ext>
              </a:extLst>
            </p:cNvPr>
            <p:cNvSpPr/>
            <p:nvPr/>
          </p:nvSpPr>
          <p:spPr>
            <a:xfrm>
              <a:off x="6116668" y="1820819"/>
              <a:ext cx="2528384" cy="400110"/>
            </a:xfrm>
            <a:prstGeom prst="rect">
              <a:avLst/>
            </a:prstGeom>
          </p:spPr>
          <p:txBody>
            <a:bodyPr wrap="none" anchor="ctr">
              <a:spAutoFit/>
            </a:bodyPr>
            <a:lstStyle/>
            <a:p>
              <a:pPr algn="just"/>
              <a:r>
                <a:rPr lang="tr-TR" sz="2000" dirty="0">
                  <a:latin typeface="Corbel" panose="020B0503020204020204" pitchFamily="34" charset="0"/>
                </a:rPr>
                <a:t>Toplu Ulaşım Yönetimi</a:t>
              </a:r>
            </a:p>
          </p:txBody>
        </p:sp>
        <p:sp>
          <p:nvSpPr>
            <p:cNvPr id="36" name="Dikdörtgen 35">
              <a:extLst>
                <a:ext uri="{FF2B5EF4-FFF2-40B4-BE49-F238E27FC236}">
                  <a16:creationId xmlns:a16="http://schemas.microsoft.com/office/drawing/2014/main" id="{B49B9BD1-6C08-4D48-8408-CDDE43F0ADE9}"/>
                </a:ext>
              </a:extLst>
            </p:cNvPr>
            <p:cNvSpPr/>
            <p:nvPr/>
          </p:nvSpPr>
          <p:spPr>
            <a:xfrm>
              <a:off x="6116669" y="2636407"/>
              <a:ext cx="2494338" cy="707886"/>
            </a:xfrm>
            <a:prstGeom prst="rect">
              <a:avLst/>
            </a:prstGeom>
          </p:spPr>
          <p:txBody>
            <a:bodyPr wrap="square" anchor="ctr">
              <a:spAutoFit/>
            </a:bodyPr>
            <a:lstStyle/>
            <a:p>
              <a:r>
                <a:rPr lang="tr-TR" sz="2000" dirty="0">
                  <a:latin typeface="Corbel" panose="020B0503020204020204" pitchFamily="34" charset="0"/>
                </a:rPr>
                <a:t>Ulaşım Yönetim Merkezleri</a:t>
              </a:r>
            </a:p>
          </p:txBody>
        </p:sp>
        <p:sp>
          <p:nvSpPr>
            <p:cNvPr id="37" name="Dikdörtgen 36">
              <a:extLst>
                <a:ext uri="{FF2B5EF4-FFF2-40B4-BE49-F238E27FC236}">
                  <a16:creationId xmlns:a16="http://schemas.microsoft.com/office/drawing/2014/main" id="{B5176CDD-D8EA-49D5-8D0D-50A932E1A7B3}"/>
                </a:ext>
              </a:extLst>
            </p:cNvPr>
            <p:cNvSpPr/>
            <p:nvPr/>
          </p:nvSpPr>
          <p:spPr>
            <a:xfrm>
              <a:off x="6116668" y="3683533"/>
              <a:ext cx="1830309" cy="400110"/>
            </a:xfrm>
            <a:prstGeom prst="rect">
              <a:avLst/>
            </a:prstGeom>
          </p:spPr>
          <p:txBody>
            <a:bodyPr wrap="none" anchor="ctr">
              <a:spAutoFit/>
            </a:bodyPr>
            <a:lstStyle/>
            <a:p>
              <a:pPr algn="just"/>
              <a:r>
                <a:rPr lang="tr-TR" sz="2000" dirty="0">
                  <a:latin typeface="Corbel" panose="020B0503020204020204" pitchFamily="34" charset="0"/>
                </a:rPr>
                <a:t>Trafik Güvenliği</a:t>
              </a:r>
            </a:p>
          </p:txBody>
        </p:sp>
        <p:sp>
          <p:nvSpPr>
            <p:cNvPr id="38" name="Dikdörtgen 37">
              <a:extLst>
                <a:ext uri="{FF2B5EF4-FFF2-40B4-BE49-F238E27FC236}">
                  <a16:creationId xmlns:a16="http://schemas.microsoft.com/office/drawing/2014/main" id="{08FD5F5C-B5CC-428D-AE2B-24DBB76773E0}"/>
                </a:ext>
              </a:extLst>
            </p:cNvPr>
            <p:cNvSpPr/>
            <p:nvPr/>
          </p:nvSpPr>
          <p:spPr>
            <a:xfrm>
              <a:off x="6132155" y="4629304"/>
              <a:ext cx="1468672" cy="400110"/>
            </a:xfrm>
            <a:prstGeom prst="rect">
              <a:avLst/>
            </a:prstGeom>
          </p:spPr>
          <p:txBody>
            <a:bodyPr wrap="none" anchor="ctr">
              <a:spAutoFit/>
            </a:bodyPr>
            <a:lstStyle/>
            <a:p>
              <a:pPr algn="just"/>
              <a:r>
                <a:rPr lang="tr-TR" sz="2000" dirty="0">
                  <a:latin typeface="Corbel" panose="020B0503020204020204" pitchFamily="34" charset="0"/>
                </a:rPr>
                <a:t>Erişilebilirlik</a:t>
              </a:r>
            </a:p>
          </p:txBody>
        </p:sp>
      </p:grpSp>
      <p:grpSp>
        <p:nvGrpSpPr>
          <p:cNvPr id="11" name="Grup 10">
            <a:extLst>
              <a:ext uri="{FF2B5EF4-FFF2-40B4-BE49-F238E27FC236}">
                <a16:creationId xmlns:a16="http://schemas.microsoft.com/office/drawing/2014/main" id="{A5119FBE-4BA4-40F6-B60B-F872272B07C8}"/>
              </a:ext>
            </a:extLst>
          </p:cNvPr>
          <p:cNvGrpSpPr/>
          <p:nvPr/>
        </p:nvGrpSpPr>
        <p:grpSpPr>
          <a:xfrm>
            <a:off x="221931" y="1541829"/>
            <a:ext cx="4010011" cy="4592562"/>
            <a:chOff x="488631" y="1532467"/>
            <a:chExt cx="4010011" cy="4592562"/>
          </a:xfrm>
        </p:grpSpPr>
        <p:sp>
          <p:nvSpPr>
            <p:cNvPr id="6" name="Dikdörtgen 5">
              <a:extLst>
                <a:ext uri="{FF2B5EF4-FFF2-40B4-BE49-F238E27FC236}">
                  <a16:creationId xmlns:a16="http://schemas.microsoft.com/office/drawing/2014/main" id="{27CB6B9A-1AEF-49AE-BC7B-5C78FFB21B06}"/>
                </a:ext>
              </a:extLst>
            </p:cNvPr>
            <p:cNvSpPr/>
            <p:nvPr/>
          </p:nvSpPr>
          <p:spPr>
            <a:xfrm>
              <a:off x="1449833" y="5591947"/>
              <a:ext cx="3048809" cy="400110"/>
            </a:xfrm>
            <a:prstGeom prst="rect">
              <a:avLst/>
            </a:prstGeom>
          </p:spPr>
          <p:txBody>
            <a:bodyPr wrap="square" anchor="ctr">
              <a:spAutoFit/>
            </a:bodyPr>
            <a:lstStyle/>
            <a:p>
              <a:pPr algn="just"/>
              <a:r>
                <a:rPr lang="tr-TR" sz="2000" dirty="0">
                  <a:latin typeface="Corbel" panose="020B0503020204020204" pitchFamily="34" charset="0"/>
                </a:rPr>
                <a:t>Otopark Yönetimi</a:t>
              </a:r>
            </a:p>
          </p:txBody>
        </p:sp>
        <p:sp>
          <p:nvSpPr>
            <p:cNvPr id="5" name="Dikdörtgen 4">
              <a:extLst>
                <a:ext uri="{FF2B5EF4-FFF2-40B4-BE49-F238E27FC236}">
                  <a16:creationId xmlns:a16="http://schemas.microsoft.com/office/drawing/2014/main" id="{A75B5396-4D4E-4EFB-A0AC-323AA5047B5E}"/>
                </a:ext>
              </a:extLst>
            </p:cNvPr>
            <p:cNvSpPr/>
            <p:nvPr/>
          </p:nvSpPr>
          <p:spPr>
            <a:xfrm>
              <a:off x="645113" y="1532467"/>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1</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3" name="Akış Çizelgesi: El İle Girdi 2">
              <a:extLst>
                <a:ext uri="{FF2B5EF4-FFF2-40B4-BE49-F238E27FC236}">
                  <a16:creationId xmlns:a16="http://schemas.microsoft.com/office/drawing/2014/main" id="{28BD2B38-1E25-47E1-9339-78FFFA763CAB}"/>
                </a:ext>
              </a:extLst>
            </p:cNvPr>
            <p:cNvSpPr/>
            <p:nvPr/>
          </p:nvSpPr>
          <p:spPr>
            <a:xfrm>
              <a:off x="488631" y="2089080"/>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CE29AAC5-B0F6-487A-9841-1F43FB75635A}"/>
                </a:ext>
              </a:extLst>
            </p:cNvPr>
            <p:cNvSpPr/>
            <p:nvPr/>
          </p:nvSpPr>
          <p:spPr>
            <a:xfrm>
              <a:off x="645113" y="2475234"/>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2</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3" name="Akış Çizelgesi: El İle Girdi 12">
              <a:extLst>
                <a:ext uri="{FF2B5EF4-FFF2-40B4-BE49-F238E27FC236}">
                  <a16:creationId xmlns:a16="http://schemas.microsoft.com/office/drawing/2014/main" id="{351D37BD-CCD3-4164-8E81-288E4F95B377}"/>
                </a:ext>
              </a:extLst>
            </p:cNvPr>
            <p:cNvSpPr/>
            <p:nvPr/>
          </p:nvSpPr>
          <p:spPr>
            <a:xfrm>
              <a:off x="488631" y="3031845"/>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616CA397-DDD9-4DEE-97AC-1B2498C58525}"/>
                </a:ext>
              </a:extLst>
            </p:cNvPr>
            <p:cNvSpPr/>
            <p:nvPr/>
          </p:nvSpPr>
          <p:spPr>
            <a:xfrm>
              <a:off x="645113" y="3417999"/>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3</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5" name="Akış Çizelgesi: El İle Girdi 14">
              <a:extLst>
                <a:ext uri="{FF2B5EF4-FFF2-40B4-BE49-F238E27FC236}">
                  <a16:creationId xmlns:a16="http://schemas.microsoft.com/office/drawing/2014/main" id="{5BC75A04-6370-4CAA-B72D-1753E9010D6E}"/>
                </a:ext>
              </a:extLst>
            </p:cNvPr>
            <p:cNvSpPr/>
            <p:nvPr/>
          </p:nvSpPr>
          <p:spPr>
            <a:xfrm>
              <a:off x="488631" y="3974612"/>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697C085E-BBA7-4D89-AD8D-16FE509A4234}"/>
                </a:ext>
              </a:extLst>
            </p:cNvPr>
            <p:cNvSpPr/>
            <p:nvPr/>
          </p:nvSpPr>
          <p:spPr>
            <a:xfrm>
              <a:off x="645113" y="4360766"/>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4</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7" name="Akış Çizelgesi: El İle Girdi 16">
              <a:extLst>
                <a:ext uri="{FF2B5EF4-FFF2-40B4-BE49-F238E27FC236}">
                  <a16:creationId xmlns:a16="http://schemas.microsoft.com/office/drawing/2014/main" id="{95B7B2AF-D512-49ED-876B-3AAEF3C9350B}"/>
                </a:ext>
              </a:extLst>
            </p:cNvPr>
            <p:cNvSpPr/>
            <p:nvPr/>
          </p:nvSpPr>
          <p:spPr>
            <a:xfrm>
              <a:off x="488631" y="4917377"/>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EA40AE8E-CF15-440F-B349-711A45BFF748}"/>
                </a:ext>
              </a:extLst>
            </p:cNvPr>
            <p:cNvSpPr/>
            <p:nvPr/>
          </p:nvSpPr>
          <p:spPr>
            <a:xfrm>
              <a:off x="645113" y="5302870"/>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5</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9" name="Akış Çizelgesi: El İle Girdi 18">
              <a:extLst>
                <a:ext uri="{FF2B5EF4-FFF2-40B4-BE49-F238E27FC236}">
                  <a16:creationId xmlns:a16="http://schemas.microsoft.com/office/drawing/2014/main" id="{B399D0B2-C988-4388-9EA1-6ADC045FCEB3}"/>
                </a:ext>
              </a:extLst>
            </p:cNvPr>
            <p:cNvSpPr/>
            <p:nvPr/>
          </p:nvSpPr>
          <p:spPr>
            <a:xfrm>
              <a:off x="488631" y="5859481"/>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69E58C93-7C5B-485C-B417-C2A59D584A4F}"/>
                </a:ext>
              </a:extLst>
            </p:cNvPr>
            <p:cNvSpPr/>
            <p:nvPr/>
          </p:nvSpPr>
          <p:spPr>
            <a:xfrm>
              <a:off x="1449835" y="1820819"/>
              <a:ext cx="2750433" cy="400110"/>
            </a:xfrm>
            <a:prstGeom prst="rect">
              <a:avLst/>
            </a:prstGeom>
          </p:spPr>
          <p:txBody>
            <a:bodyPr wrap="none" anchor="ctr">
              <a:spAutoFit/>
            </a:bodyPr>
            <a:lstStyle/>
            <a:p>
              <a:pPr algn="just"/>
              <a:r>
                <a:rPr lang="tr-TR" sz="2000" dirty="0">
                  <a:latin typeface="Corbel" panose="020B0503020204020204" pitchFamily="34" charset="0"/>
                </a:rPr>
                <a:t>Veri Toplama Yöntemleri</a:t>
              </a:r>
            </a:p>
          </p:txBody>
        </p:sp>
        <p:sp>
          <p:nvSpPr>
            <p:cNvPr id="21" name="Dikdörtgen 20">
              <a:extLst>
                <a:ext uri="{FF2B5EF4-FFF2-40B4-BE49-F238E27FC236}">
                  <a16:creationId xmlns:a16="http://schemas.microsoft.com/office/drawing/2014/main" id="{CBA40C81-D250-4320-84EB-30B9628469D7}"/>
                </a:ext>
              </a:extLst>
            </p:cNvPr>
            <p:cNvSpPr/>
            <p:nvPr/>
          </p:nvSpPr>
          <p:spPr>
            <a:xfrm>
              <a:off x="1427941" y="2603094"/>
              <a:ext cx="3048809" cy="707886"/>
            </a:xfrm>
            <a:prstGeom prst="rect">
              <a:avLst/>
            </a:prstGeom>
          </p:spPr>
          <p:txBody>
            <a:bodyPr wrap="square" anchor="ctr">
              <a:spAutoFit/>
            </a:bodyPr>
            <a:lstStyle/>
            <a:p>
              <a:r>
                <a:rPr lang="tr-TR" sz="2000" dirty="0">
                  <a:latin typeface="Corbel" panose="020B0503020204020204" pitchFamily="34" charset="0"/>
                </a:rPr>
                <a:t>Şehir İçi Ulaşım Planlaması ve Trafik Mühendisliği</a:t>
              </a:r>
            </a:p>
          </p:txBody>
        </p:sp>
        <p:sp>
          <p:nvSpPr>
            <p:cNvPr id="23" name="Dikdörtgen 22">
              <a:extLst>
                <a:ext uri="{FF2B5EF4-FFF2-40B4-BE49-F238E27FC236}">
                  <a16:creationId xmlns:a16="http://schemas.microsoft.com/office/drawing/2014/main" id="{D65EA91F-1F66-4FEC-AB0E-840DE62FC860}"/>
                </a:ext>
              </a:extLst>
            </p:cNvPr>
            <p:cNvSpPr/>
            <p:nvPr/>
          </p:nvSpPr>
          <p:spPr>
            <a:xfrm>
              <a:off x="1449837" y="4629304"/>
              <a:ext cx="2600264" cy="400110"/>
            </a:xfrm>
            <a:prstGeom prst="rect">
              <a:avLst/>
            </a:prstGeom>
          </p:spPr>
          <p:txBody>
            <a:bodyPr wrap="none" anchor="ctr">
              <a:spAutoFit/>
            </a:bodyPr>
            <a:lstStyle/>
            <a:p>
              <a:pPr algn="just"/>
              <a:r>
                <a:rPr lang="tr-TR" sz="2000" dirty="0">
                  <a:latin typeface="Corbel" panose="020B0503020204020204" pitchFamily="34" charset="0"/>
                </a:rPr>
                <a:t>Sinyalizasyon Yönetimi</a:t>
              </a:r>
            </a:p>
          </p:txBody>
        </p:sp>
        <p:sp>
          <p:nvSpPr>
            <p:cNvPr id="2" name="Dikdörtgen 1">
              <a:extLst>
                <a:ext uri="{FF2B5EF4-FFF2-40B4-BE49-F238E27FC236}">
                  <a16:creationId xmlns:a16="http://schemas.microsoft.com/office/drawing/2014/main" id="{9F4E171F-CD27-4205-B6C5-3AE9F1D65549}"/>
                </a:ext>
              </a:extLst>
            </p:cNvPr>
            <p:cNvSpPr/>
            <p:nvPr/>
          </p:nvSpPr>
          <p:spPr>
            <a:xfrm>
              <a:off x="1449832" y="3515411"/>
              <a:ext cx="3048809" cy="736355"/>
            </a:xfrm>
            <a:prstGeom prst="rect">
              <a:avLst/>
            </a:prstGeom>
          </p:spPr>
          <p:txBody>
            <a:bodyPr wrap="square">
              <a:spAutoFit/>
            </a:bodyPr>
            <a:lstStyle/>
            <a:p>
              <a:pPr>
                <a:lnSpc>
                  <a:spcPct val="107000"/>
                </a:lnSpc>
                <a:spcBef>
                  <a:spcPts val="1200"/>
                </a:spcBef>
                <a:spcAft>
                  <a:spcPts val="0"/>
                </a:spcAft>
              </a:pPr>
              <a:r>
                <a:rPr lang="tr-TR" sz="2000" dirty="0">
                  <a:latin typeface="Corbel" panose="020B0503020204020204" pitchFamily="34" charset="0"/>
                </a:rPr>
                <a:t>Kooperatif Akıllı Ulaşım Sistemleri (K-AUS)</a:t>
              </a:r>
            </a:p>
          </p:txBody>
        </p:sp>
      </p:grpSp>
      <p:grpSp>
        <p:nvGrpSpPr>
          <p:cNvPr id="40" name="Grup 39">
            <a:extLst>
              <a:ext uri="{FF2B5EF4-FFF2-40B4-BE49-F238E27FC236}">
                <a16:creationId xmlns:a16="http://schemas.microsoft.com/office/drawing/2014/main" id="{E3AA2EDE-1DFE-4859-975A-964FF640F83C}"/>
              </a:ext>
            </a:extLst>
          </p:cNvPr>
          <p:cNvGrpSpPr/>
          <p:nvPr/>
        </p:nvGrpSpPr>
        <p:grpSpPr>
          <a:xfrm>
            <a:off x="8152677" y="1525627"/>
            <a:ext cx="4008183" cy="4592562"/>
            <a:chOff x="5114116" y="1525023"/>
            <a:chExt cx="4008183" cy="4592562"/>
          </a:xfrm>
        </p:grpSpPr>
        <p:sp>
          <p:nvSpPr>
            <p:cNvPr id="41" name="Dikdörtgen 40">
              <a:extLst>
                <a:ext uri="{FF2B5EF4-FFF2-40B4-BE49-F238E27FC236}">
                  <a16:creationId xmlns:a16="http://schemas.microsoft.com/office/drawing/2014/main" id="{67BCEC4A-4E9C-449E-92AF-88C6B951A565}"/>
                </a:ext>
              </a:extLst>
            </p:cNvPr>
            <p:cNvSpPr/>
            <p:nvPr/>
          </p:nvSpPr>
          <p:spPr>
            <a:xfrm>
              <a:off x="6096000" y="5579789"/>
              <a:ext cx="3026299" cy="400110"/>
            </a:xfrm>
            <a:prstGeom prst="rect">
              <a:avLst/>
            </a:prstGeom>
          </p:spPr>
          <p:txBody>
            <a:bodyPr wrap="square" anchor="ctr">
              <a:spAutoFit/>
            </a:bodyPr>
            <a:lstStyle/>
            <a:p>
              <a:r>
                <a:rPr lang="tr-TR" sz="2000" dirty="0">
                  <a:latin typeface="Corbel" panose="020B0503020204020204" pitchFamily="34" charset="0"/>
                </a:rPr>
                <a:t>Lojistik</a:t>
              </a:r>
            </a:p>
          </p:txBody>
        </p:sp>
        <p:sp>
          <p:nvSpPr>
            <p:cNvPr id="42" name="Dikdörtgen 41">
              <a:extLst>
                <a:ext uri="{FF2B5EF4-FFF2-40B4-BE49-F238E27FC236}">
                  <a16:creationId xmlns:a16="http://schemas.microsoft.com/office/drawing/2014/main" id="{5D2FCFC4-0933-474B-A098-1F58C07B7D7A}"/>
                </a:ext>
              </a:extLst>
            </p:cNvPr>
            <p:cNvSpPr/>
            <p:nvPr/>
          </p:nvSpPr>
          <p:spPr>
            <a:xfrm>
              <a:off x="5270598" y="1525023"/>
              <a:ext cx="601447" cy="606961"/>
            </a:xfrm>
            <a:prstGeom prst="rect">
              <a:avLst/>
            </a:prstGeom>
          </p:spPr>
          <p:txBody>
            <a:bodyPr wrap="none">
              <a:spAutoFit/>
            </a:bodyPr>
            <a:lstStyle/>
            <a:p>
              <a:pPr algn="just">
                <a:lnSpc>
                  <a:spcPct val="110000"/>
                </a:lnSpc>
                <a:spcBef>
                  <a:spcPts val="600"/>
                </a:spcBef>
                <a:spcAft>
                  <a:spcPts val="600"/>
                </a:spcAft>
              </a:pP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11</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43" name="Akış Çizelgesi: El İle Girdi 42">
              <a:extLst>
                <a:ext uri="{FF2B5EF4-FFF2-40B4-BE49-F238E27FC236}">
                  <a16:creationId xmlns:a16="http://schemas.microsoft.com/office/drawing/2014/main" id="{6A03EF18-8453-4C20-801C-A667B25AA98F}"/>
                </a:ext>
              </a:extLst>
            </p:cNvPr>
            <p:cNvSpPr/>
            <p:nvPr/>
          </p:nvSpPr>
          <p:spPr>
            <a:xfrm>
              <a:off x="5114116" y="2081636"/>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Dikdörtgen 43">
              <a:extLst>
                <a:ext uri="{FF2B5EF4-FFF2-40B4-BE49-F238E27FC236}">
                  <a16:creationId xmlns:a16="http://schemas.microsoft.com/office/drawing/2014/main" id="{767F6EDD-7FD7-4E87-9DB3-6AFFF17B7A7A}"/>
                </a:ext>
              </a:extLst>
            </p:cNvPr>
            <p:cNvSpPr/>
            <p:nvPr/>
          </p:nvSpPr>
          <p:spPr>
            <a:xfrm>
              <a:off x="5270598" y="2467790"/>
              <a:ext cx="601447" cy="606961"/>
            </a:xfrm>
            <a:prstGeom prst="rect">
              <a:avLst/>
            </a:prstGeom>
          </p:spPr>
          <p:txBody>
            <a:bodyPr wrap="square">
              <a:spAutoFit/>
            </a:bodyPr>
            <a:lstStyle/>
            <a:p>
              <a:pPr algn="just">
                <a:lnSpc>
                  <a:spcPct val="110000"/>
                </a:lnSpc>
                <a:spcBef>
                  <a:spcPts val="600"/>
                </a:spcBef>
                <a:spcAft>
                  <a:spcPts val="600"/>
                </a:spcAft>
              </a:pP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12</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45" name="Akış Çizelgesi: El İle Girdi 44">
              <a:extLst>
                <a:ext uri="{FF2B5EF4-FFF2-40B4-BE49-F238E27FC236}">
                  <a16:creationId xmlns:a16="http://schemas.microsoft.com/office/drawing/2014/main" id="{F0C384E2-16B8-43EE-A3D4-8826546D8C42}"/>
                </a:ext>
              </a:extLst>
            </p:cNvPr>
            <p:cNvSpPr/>
            <p:nvPr/>
          </p:nvSpPr>
          <p:spPr>
            <a:xfrm>
              <a:off x="5114116" y="3024401"/>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a:extLst>
                <a:ext uri="{FF2B5EF4-FFF2-40B4-BE49-F238E27FC236}">
                  <a16:creationId xmlns:a16="http://schemas.microsoft.com/office/drawing/2014/main" id="{421F06AE-2ABB-4BB1-8FC2-11899D8C2902}"/>
                </a:ext>
              </a:extLst>
            </p:cNvPr>
            <p:cNvSpPr/>
            <p:nvPr/>
          </p:nvSpPr>
          <p:spPr>
            <a:xfrm>
              <a:off x="5270598" y="3410555"/>
              <a:ext cx="601447" cy="606961"/>
            </a:xfrm>
            <a:prstGeom prst="rect">
              <a:avLst/>
            </a:prstGeom>
          </p:spPr>
          <p:txBody>
            <a:bodyPr wrap="none">
              <a:spAutoFit/>
            </a:bodyPr>
            <a:lstStyle/>
            <a:p>
              <a:pPr algn="just">
                <a:lnSpc>
                  <a:spcPct val="110000"/>
                </a:lnSpc>
                <a:spcBef>
                  <a:spcPts val="600"/>
                </a:spcBef>
                <a:spcAft>
                  <a:spcPts val="600"/>
                </a:spcAft>
              </a:pP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13</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47" name="Akış Çizelgesi: El İle Girdi 46">
              <a:extLst>
                <a:ext uri="{FF2B5EF4-FFF2-40B4-BE49-F238E27FC236}">
                  <a16:creationId xmlns:a16="http://schemas.microsoft.com/office/drawing/2014/main" id="{8E366F37-BC48-4295-8B7A-DAB8BE91D444}"/>
                </a:ext>
              </a:extLst>
            </p:cNvPr>
            <p:cNvSpPr/>
            <p:nvPr/>
          </p:nvSpPr>
          <p:spPr>
            <a:xfrm>
              <a:off x="5114116" y="3967168"/>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Dikdörtgen 47">
              <a:extLst>
                <a:ext uri="{FF2B5EF4-FFF2-40B4-BE49-F238E27FC236}">
                  <a16:creationId xmlns:a16="http://schemas.microsoft.com/office/drawing/2014/main" id="{B0BF8AB4-CD07-4EC3-85C0-8F6005698ABC}"/>
                </a:ext>
              </a:extLst>
            </p:cNvPr>
            <p:cNvSpPr/>
            <p:nvPr/>
          </p:nvSpPr>
          <p:spPr>
            <a:xfrm>
              <a:off x="5270598" y="4353322"/>
              <a:ext cx="601447" cy="606961"/>
            </a:xfrm>
            <a:prstGeom prst="rect">
              <a:avLst/>
            </a:prstGeom>
          </p:spPr>
          <p:txBody>
            <a:bodyPr wrap="none">
              <a:spAutoFit/>
            </a:bodyPr>
            <a:lstStyle/>
            <a:p>
              <a:pPr algn="just">
                <a:lnSpc>
                  <a:spcPct val="110000"/>
                </a:lnSpc>
                <a:spcBef>
                  <a:spcPts val="600"/>
                </a:spcBef>
                <a:spcAft>
                  <a:spcPts val="600"/>
                </a:spcAft>
              </a:pP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14</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49" name="Akış Çizelgesi: El İle Girdi 48">
              <a:extLst>
                <a:ext uri="{FF2B5EF4-FFF2-40B4-BE49-F238E27FC236}">
                  <a16:creationId xmlns:a16="http://schemas.microsoft.com/office/drawing/2014/main" id="{9BF03606-68B4-45BE-9A4D-A0673EB234DD}"/>
                </a:ext>
              </a:extLst>
            </p:cNvPr>
            <p:cNvSpPr/>
            <p:nvPr/>
          </p:nvSpPr>
          <p:spPr>
            <a:xfrm>
              <a:off x="5114116" y="4909933"/>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Dikdörtgen 49">
              <a:extLst>
                <a:ext uri="{FF2B5EF4-FFF2-40B4-BE49-F238E27FC236}">
                  <a16:creationId xmlns:a16="http://schemas.microsoft.com/office/drawing/2014/main" id="{5CC4D186-7908-40F9-B1AB-A46636DC7FA8}"/>
                </a:ext>
              </a:extLst>
            </p:cNvPr>
            <p:cNvSpPr/>
            <p:nvPr/>
          </p:nvSpPr>
          <p:spPr>
            <a:xfrm>
              <a:off x="5270598" y="5295426"/>
              <a:ext cx="601447" cy="606961"/>
            </a:xfrm>
            <a:prstGeom prst="rect">
              <a:avLst/>
            </a:prstGeom>
          </p:spPr>
          <p:txBody>
            <a:bodyPr wrap="none">
              <a:spAutoFit/>
            </a:bodyPr>
            <a:lstStyle/>
            <a:p>
              <a:pPr algn="just">
                <a:lnSpc>
                  <a:spcPct val="110000"/>
                </a:lnSpc>
                <a:spcBef>
                  <a:spcPts val="600"/>
                </a:spcBef>
                <a:spcAft>
                  <a:spcPts val="600"/>
                </a:spcAft>
              </a:pP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15</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51" name="Akış Çizelgesi: El İle Girdi 50">
              <a:extLst>
                <a:ext uri="{FF2B5EF4-FFF2-40B4-BE49-F238E27FC236}">
                  <a16:creationId xmlns:a16="http://schemas.microsoft.com/office/drawing/2014/main" id="{DCD596BA-0452-44F6-832E-9BDA4131725C}"/>
                </a:ext>
              </a:extLst>
            </p:cNvPr>
            <p:cNvSpPr/>
            <p:nvPr/>
          </p:nvSpPr>
          <p:spPr>
            <a:xfrm>
              <a:off x="5114116" y="5852037"/>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Dikdörtgen 51">
              <a:extLst>
                <a:ext uri="{FF2B5EF4-FFF2-40B4-BE49-F238E27FC236}">
                  <a16:creationId xmlns:a16="http://schemas.microsoft.com/office/drawing/2014/main" id="{CB93A23E-F980-4845-818E-2731F4CA0C60}"/>
                </a:ext>
              </a:extLst>
            </p:cNvPr>
            <p:cNvSpPr/>
            <p:nvPr/>
          </p:nvSpPr>
          <p:spPr>
            <a:xfrm>
              <a:off x="6116668" y="1659346"/>
              <a:ext cx="2814840" cy="707886"/>
            </a:xfrm>
            <a:prstGeom prst="rect">
              <a:avLst/>
            </a:prstGeom>
          </p:spPr>
          <p:txBody>
            <a:bodyPr wrap="square" anchor="ctr">
              <a:spAutoFit/>
            </a:bodyPr>
            <a:lstStyle/>
            <a:p>
              <a:r>
                <a:rPr lang="tr-TR" sz="2000" dirty="0">
                  <a:latin typeface="Corbel" panose="020B0503020204020204" pitchFamily="34" charset="0"/>
                </a:rPr>
                <a:t>Sıkışıklık ücretlendirmesi (Yol ücretlendirmesi)</a:t>
              </a:r>
            </a:p>
          </p:txBody>
        </p:sp>
        <p:sp>
          <p:nvSpPr>
            <p:cNvPr id="53" name="Dikdörtgen 52">
              <a:extLst>
                <a:ext uri="{FF2B5EF4-FFF2-40B4-BE49-F238E27FC236}">
                  <a16:creationId xmlns:a16="http://schemas.microsoft.com/office/drawing/2014/main" id="{267F1215-C0B4-47B8-B1A3-D5D8D190384A}"/>
                </a:ext>
              </a:extLst>
            </p:cNvPr>
            <p:cNvSpPr/>
            <p:nvPr/>
          </p:nvSpPr>
          <p:spPr>
            <a:xfrm>
              <a:off x="6116668" y="2635146"/>
              <a:ext cx="2781087" cy="707886"/>
            </a:xfrm>
            <a:prstGeom prst="rect">
              <a:avLst/>
            </a:prstGeom>
          </p:spPr>
          <p:txBody>
            <a:bodyPr wrap="square" anchor="ctr">
              <a:spAutoFit/>
            </a:bodyPr>
            <a:lstStyle/>
            <a:p>
              <a:r>
                <a:rPr lang="tr-TR" sz="2000" dirty="0" err="1">
                  <a:latin typeface="Corbel" panose="020B0503020204020204" pitchFamily="34" charset="0"/>
                </a:rPr>
                <a:t>Mikromobilite</a:t>
              </a:r>
              <a:r>
                <a:rPr lang="tr-TR" sz="2000" dirty="0">
                  <a:latin typeface="Corbel" panose="020B0503020204020204" pitchFamily="34" charset="0"/>
                </a:rPr>
                <a:t> Uygulamaları</a:t>
              </a:r>
            </a:p>
          </p:txBody>
        </p:sp>
        <p:sp>
          <p:nvSpPr>
            <p:cNvPr id="54" name="Dikdörtgen 53">
              <a:extLst>
                <a:ext uri="{FF2B5EF4-FFF2-40B4-BE49-F238E27FC236}">
                  <a16:creationId xmlns:a16="http://schemas.microsoft.com/office/drawing/2014/main" id="{FAF7CD6E-0FA2-4D34-A0CB-8229FD41C597}"/>
                </a:ext>
              </a:extLst>
            </p:cNvPr>
            <p:cNvSpPr/>
            <p:nvPr/>
          </p:nvSpPr>
          <p:spPr>
            <a:xfrm>
              <a:off x="6116668" y="3498384"/>
              <a:ext cx="2781087" cy="707886"/>
            </a:xfrm>
            <a:prstGeom prst="rect">
              <a:avLst/>
            </a:prstGeom>
          </p:spPr>
          <p:txBody>
            <a:bodyPr wrap="square" anchor="ctr">
              <a:spAutoFit/>
            </a:bodyPr>
            <a:lstStyle/>
            <a:p>
              <a:r>
                <a:rPr lang="tr-TR" sz="2000" dirty="0" err="1">
                  <a:latin typeface="Corbel" panose="020B0503020204020204" pitchFamily="34" charset="0"/>
                </a:rPr>
                <a:t>MaaS</a:t>
              </a:r>
              <a:r>
                <a:rPr lang="tr-TR" sz="2000" dirty="0">
                  <a:latin typeface="Corbel" panose="020B0503020204020204" pitchFamily="34" charset="0"/>
                </a:rPr>
                <a:t> – Bir servis olarak </a:t>
              </a:r>
              <a:r>
                <a:rPr lang="tr-TR" sz="2000" dirty="0" err="1">
                  <a:latin typeface="Corbel" panose="020B0503020204020204" pitchFamily="34" charset="0"/>
                </a:rPr>
                <a:t>mobilite</a:t>
              </a:r>
              <a:endParaRPr lang="tr-TR" sz="2000" dirty="0">
                <a:latin typeface="Corbel" panose="020B0503020204020204" pitchFamily="34" charset="0"/>
              </a:endParaRPr>
            </a:p>
          </p:txBody>
        </p:sp>
        <p:sp>
          <p:nvSpPr>
            <p:cNvPr id="55" name="Dikdörtgen 54">
              <a:extLst>
                <a:ext uri="{FF2B5EF4-FFF2-40B4-BE49-F238E27FC236}">
                  <a16:creationId xmlns:a16="http://schemas.microsoft.com/office/drawing/2014/main" id="{7F4EB9D2-3E2F-47C4-8591-9182012F6887}"/>
                </a:ext>
              </a:extLst>
            </p:cNvPr>
            <p:cNvSpPr/>
            <p:nvPr/>
          </p:nvSpPr>
          <p:spPr>
            <a:xfrm>
              <a:off x="6132155" y="4385814"/>
              <a:ext cx="2990144" cy="707886"/>
            </a:xfrm>
            <a:prstGeom prst="rect">
              <a:avLst/>
            </a:prstGeom>
          </p:spPr>
          <p:txBody>
            <a:bodyPr wrap="square" anchor="ctr">
              <a:spAutoFit/>
            </a:bodyPr>
            <a:lstStyle/>
            <a:p>
              <a:r>
                <a:rPr lang="tr-TR" sz="2000" dirty="0">
                  <a:latin typeface="Corbel" panose="020B0503020204020204" pitchFamily="34" charset="0"/>
                </a:rPr>
                <a:t>Araç ve Yolculuk Paylaşım ve Araç Havuzu </a:t>
              </a:r>
              <a:r>
                <a:rPr lang="tr-TR" sz="2000" dirty="0" err="1">
                  <a:latin typeface="Corbel" panose="020B0503020204020204" pitchFamily="34" charset="0"/>
                </a:rPr>
                <a:t>Uyg</a:t>
              </a:r>
              <a:r>
                <a:rPr lang="tr-TR" sz="2000" dirty="0">
                  <a:latin typeface="Corbel" panose="020B0503020204020204" pitchFamily="34" charset="0"/>
                </a:rPr>
                <a:t>.</a:t>
              </a:r>
            </a:p>
          </p:txBody>
        </p:sp>
      </p:grpSp>
    </p:spTree>
    <p:extLst>
      <p:ext uri="{BB962C8B-B14F-4D97-AF65-F5344CB8AC3E}">
        <p14:creationId xmlns:p14="http://schemas.microsoft.com/office/powerpoint/2010/main" val="2246298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78659" y="2410696"/>
            <a:ext cx="2635476" cy="2036617"/>
          </a:xfrm>
        </p:spPr>
        <p:txBody>
          <a:bodyPr anchor="ctr">
            <a:normAutofit/>
          </a:bodyPr>
          <a:lstStyle/>
          <a:p>
            <a:pPr>
              <a:lnSpc>
                <a:spcPct val="150000"/>
              </a:lnSpc>
              <a:spcBef>
                <a:spcPts val="0"/>
              </a:spcBef>
            </a:pPr>
            <a:r>
              <a:rPr lang="tr-TR" sz="2800" b="0" dirty="0"/>
              <a:t>Veri Toplama Yöntemleri</a:t>
            </a:r>
          </a:p>
        </p:txBody>
      </p:sp>
      <p:sp>
        <p:nvSpPr>
          <p:cNvPr id="6" name="Dikdörtgen 5">
            <a:extLst>
              <a:ext uri="{FF2B5EF4-FFF2-40B4-BE49-F238E27FC236}">
                <a16:creationId xmlns:a16="http://schemas.microsoft.com/office/drawing/2014/main" id="{27CB6B9A-1AEF-49AE-BC7B-5C78FFB21B06}"/>
              </a:ext>
            </a:extLst>
          </p:cNvPr>
          <p:cNvSpPr/>
          <p:nvPr/>
        </p:nvSpPr>
        <p:spPr>
          <a:xfrm>
            <a:off x="3786274" y="709700"/>
            <a:ext cx="5052928" cy="5584606"/>
          </a:xfrm>
          <a:prstGeom prst="rect">
            <a:avLst/>
          </a:prstGeom>
        </p:spPr>
        <p:txBody>
          <a:bodyPr wrap="square">
            <a:spAutoFit/>
          </a:bodyPr>
          <a:lstStyle/>
          <a:p>
            <a:pPr>
              <a:lnSpc>
                <a:spcPct val="150000"/>
              </a:lnSpc>
            </a:pPr>
            <a:r>
              <a:rPr lang="tr-TR" sz="2000" b="1" dirty="0">
                <a:solidFill>
                  <a:srgbClr val="C00000"/>
                </a:solidFill>
                <a:latin typeface="Corbel" panose="020B0503020204020204" pitchFamily="34" charset="0"/>
              </a:rPr>
              <a:t>Lokal Veriler; </a:t>
            </a:r>
            <a:r>
              <a:rPr lang="tr-TR" sz="2000" dirty="0">
                <a:latin typeface="Corbel" panose="020B0503020204020204" pitchFamily="34" charset="0"/>
              </a:rPr>
              <a:t>lup algılayıcılar, kızılötesi, manyetik </a:t>
            </a:r>
            <a:r>
              <a:rPr lang="tr-TR" sz="2000" dirty="0" err="1">
                <a:latin typeface="Corbel" panose="020B0503020204020204" pitchFamily="34" charset="0"/>
              </a:rPr>
              <a:t>sensörler</a:t>
            </a:r>
            <a:endParaRPr lang="tr-TR" sz="2000" dirty="0">
              <a:latin typeface="Corbel" panose="020B0503020204020204" pitchFamily="34" charset="0"/>
            </a:endParaRPr>
          </a:p>
          <a:p>
            <a:pPr>
              <a:lnSpc>
                <a:spcPct val="150000"/>
              </a:lnSpc>
            </a:pPr>
            <a:r>
              <a:rPr lang="tr-TR" sz="2000" b="1" dirty="0">
                <a:solidFill>
                  <a:srgbClr val="C00000"/>
                </a:solidFill>
                <a:latin typeface="Corbel" panose="020B0503020204020204" pitchFamily="34" charset="0"/>
              </a:rPr>
              <a:t>Mesafe Bazlı Veriler; </a:t>
            </a:r>
            <a:r>
              <a:rPr lang="tr-TR" sz="2000" dirty="0">
                <a:latin typeface="Corbel" panose="020B0503020204020204" pitchFamily="34" charset="0"/>
              </a:rPr>
              <a:t>kamera radar, lazer</a:t>
            </a:r>
          </a:p>
          <a:p>
            <a:pPr>
              <a:lnSpc>
                <a:spcPct val="150000"/>
              </a:lnSpc>
            </a:pPr>
            <a:r>
              <a:rPr lang="tr-TR" sz="2000" b="1" dirty="0">
                <a:solidFill>
                  <a:srgbClr val="C00000"/>
                </a:solidFill>
                <a:latin typeface="Corbel" panose="020B0503020204020204" pitchFamily="34" charset="0"/>
              </a:rPr>
              <a:t>Mobil Olarak Elde Edilen Veriler; </a:t>
            </a:r>
            <a:r>
              <a:rPr lang="tr-TR" sz="2000" dirty="0">
                <a:latin typeface="Corbel" panose="020B0503020204020204" pitchFamily="34" charset="0"/>
              </a:rPr>
              <a:t>araç takip cihazları, mobil telefon verileri </a:t>
            </a:r>
          </a:p>
          <a:p>
            <a:pPr>
              <a:lnSpc>
                <a:spcPct val="150000"/>
              </a:lnSpc>
            </a:pPr>
            <a:r>
              <a:rPr lang="tr-TR" sz="2000" b="1" dirty="0">
                <a:solidFill>
                  <a:srgbClr val="C00000"/>
                </a:solidFill>
                <a:latin typeface="Corbel" panose="020B0503020204020204" pitchFamily="34" charset="0"/>
              </a:rPr>
              <a:t>Park Verileri; </a:t>
            </a:r>
            <a:r>
              <a:rPr lang="tr-TR" sz="2000" dirty="0">
                <a:latin typeface="Corbel" panose="020B0503020204020204" pitchFamily="34" charset="0"/>
              </a:rPr>
              <a:t>otopark alanları, </a:t>
            </a:r>
            <a:r>
              <a:rPr lang="tr-TR" sz="2000" dirty="0" err="1">
                <a:latin typeface="Corbel" panose="020B0503020204020204" pitchFamily="34" charset="0"/>
              </a:rPr>
              <a:t>parkomat</a:t>
            </a:r>
            <a:r>
              <a:rPr lang="tr-TR" sz="2000" dirty="0">
                <a:latin typeface="Corbel" panose="020B0503020204020204" pitchFamily="34" charset="0"/>
              </a:rPr>
              <a:t> cihazlarından gelen veriler gibi</a:t>
            </a:r>
          </a:p>
          <a:p>
            <a:pPr>
              <a:lnSpc>
                <a:spcPct val="150000"/>
              </a:lnSpc>
            </a:pPr>
            <a:r>
              <a:rPr lang="tr-TR" sz="2000" b="1" dirty="0">
                <a:solidFill>
                  <a:srgbClr val="C00000"/>
                </a:solidFill>
                <a:latin typeface="Corbel" panose="020B0503020204020204" pitchFamily="34" charset="0"/>
              </a:rPr>
              <a:t>Bildirim Verileri; </a:t>
            </a:r>
            <a:r>
              <a:rPr lang="tr-TR" sz="2000" dirty="0">
                <a:latin typeface="Corbel" panose="020B0503020204020204" pitchFamily="34" charset="0"/>
              </a:rPr>
              <a:t>ihbarlar, polis, sürücü, yolcu bildirimleri</a:t>
            </a:r>
          </a:p>
          <a:p>
            <a:pPr>
              <a:lnSpc>
                <a:spcPct val="150000"/>
              </a:lnSpc>
            </a:pPr>
            <a:r>
              <a:rPr lang="tr-TR" sz="2000" b="1" dirty="0">
                <a:solidFill>
                  <a:srgbClr val="C00000"/>
                </a:solidFill>
                <a:latin typeface="Corbel" panose="020B0503020204020204" pitchFamily="34" charset="0"/>
              </a:rPr>
              <a:t>Çevre Verileri; </a:t>
            </a:r>
            <a:r>
              <a:rPr lang="tr-TR" sz="2000" dirty="0">
                <a:latin typeface="Corbel" panose="020B0503020204020204" pitchFamily="34" charset="0"/>
              </a:rPr>
              <a:t>hava durumu, buzlanma</a:t>
            </a:r>
          </a:p>
          <a:p>
            <a:pPr>
              <a:lnSpc>
                <a:spcPct val="150000"/>
              </a:lnSpc>
            </a:pPr>
            <a:r>
              <a:rPr lang="tr-TR" sz="2000" b="1" dirty="0">
                <a:solidFill>
                  <a:srgbClr val="C00000"/>
                </a:solidFill>
                <a:latin typeface="Corbel" panose="020B0503020204020204" pitchFamily="34" charset="0"/>
              </a:rPr>
              <a:t>Temel Trafik Parametreleri </a:t>
            </a:r>
            <a:r>
              <a:rPr lang="tr-TR" sz="2000" dirty="0">
                <a:latin typeface="Corbel" panose="020B0503020204020204" pitchFamily="34" charset="0"/>
              </a:rPr>
              <a:t>hacim, mevcudiyet, işgaliye, hız gibi bilgiler</a:t>
            </a:r>
          </a:p>
        </p:txBody>
      </p:sp>
      <p:pic>
        <p:nvPicPr>
          <p:cNvPr id="7" name="İçerik Yer Tutucusu 6">
            <a:extLst>
              <a:ext uri="{FF2B5EF4-FFF2-40B4-BE49-F238E27FC236}">
                <a16:creationId xmlns:a16="http://schemas.microsoft.com/office/drawing/2014/main" id="{4895F86A-8E84-45B4-AE7A-B35A5ECC240F}"/>
              </a:ext>
            </a:extLst>
          </p:cNvPr>
          <p:cNvPicPr>
            <a:picLocks noChangeAspect="1"/>
          </p:cNvPicPr>
          <p:nvPr/>
        </p:nvPicPr>
        <p:blipFill>
          <a:blip r:embed="rId3"/>
          <a:stretch>
            <a:fillRect/>
          </a:stretch>
        </p:blipFill>
        <p:spPr>
          <a:xfrm>
            <a:off x="8786041" y="1102620"/>
            <a:ext cx="2931883" cy="1720764"/>
          </a:xfrm>
          <a:prstGeom prst="rect">
            <a:avLst/>
          </a:prstGeom>
        </p:spPr>
      </p:pic>
      <p:pic>
        <p:nvPicPr>
          <p:cNvPr id="1026" name="Picture 2" descr="Espresso Aha!» - Wie die Ampel wartende Autos erkennt - Kassensturz  Espresso - SRF">
            <a:extLst>
              <a:ext uri="{FF2B5EF4-FFF2-40B4-BE49-F238E27FC236}">
                <a16:creationId xmlns:a16="http://schemas.microsoft.com/office/drawing/2014/main" id="{279C175D-B5BD-4E85-9DE7-2CBCE820B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041" y="3622721"/>
            <a:ext cx="2931883" cy="164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B77C639F-1E47-4530-AC81-2E1FDBC636A1}"/>
              </a:ext>
            </a:extLst>
          </p:cNvPr>
          <p:cNvSpPr>
            <a:spLocks noGrp="1"/>
          </p:cNvSpPr>
          <p:nvPr>
            <p:ph type="body" idx="1"/>
          </p:nvPr>
        </p:nvSpPr>
        <p:spPr>
          <a:xfrm>
            <a:off x="472966" y="1749972"/>
            <a:ext cx="3058510" cy="3358056"/>
          </a:xfrm>
        </p:spPr>
        <p:txBody>
          <a:bodyPr anchor="ctr">
            <a:normAutofit/>
          </a:bodyPr>
          <a:lstStyle/>
          <a:p>
            <a:pPr>
              <a:lnSpc>
                <a:spcPct val="170000"/>
              </a:lnSpc>
            </a:pPr>
            <a:r>
              <a:rPr lang="tr-TR" sz="2800" b="0" dirty="0"/>
              <a:t>Ulaşım Planlaması ve Trafik Mühendisliği</a:t>
            </a:r>
            <a:endParaRPr lang="en-US" sz="2800" b="0" dirty="0"/>
          </a:p>
        </p:txBody>
      </p:sp>
      <p:sp>
        <p:nvSpPr>
          <p:cNvPr id="4" name="İçerik Yer Tutucusu 2">
            <a:extLst>
              <a:ext uri="{FF2B5EF4-FFF2-40B4-BE49-F238E27FC236}">
                <a16:creationId xmlns:a16="http://schemas.microsoft.com/office/drawing/2014/main" id="{15871634-2F79-4D99-99B3-298804B954DF}"/>
              </a:ext>
            </a:extLst>
          </p:cNvPr>
          <p:cNvSpPr txBox="1">
            <a:spLocks/>
          </p:cNvSpPr>
          <p:nvPr/>
        </p:nvSpPr>
        <p:spPr>
          <a:xfrm>
            <a:off x="3792107" y="973129"/>
            <a:ext cx="7708306" cy="4911741"/>
          </a:xfrm>
          <a:prstGeom prst="rect">
            <a:avLst/>
          </a:prstGeom>
        </p:spPr>
        <p:txBody>
          <a:bodyPr vert="horz" lIns="91440" tIns="45720" rIns="91440" bIns="45720" rtlCol="0" anchor="ctr">
            <a:norm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just">
              <a:lnSpc>
                <a:spcPct val="150000"/>
              </a:lnSpc>
            </a:pPr>
            <a:r>
              <a:rPr lang="tr-TR" sz="2000" b="0" dirty="0"/>
              <a:t>Karar vericilerin gelecekteki ulaşım sistemlerinin gelişmelerine ait kararları verebilmelerine yardımcı olacak bilgileri geliştiren bir süreçtir.</a:t>
            </a:r>
          </a:p>
          <a:p>
            <a:pPr algn="just">
              <a:lnSpc>
                <a:spcPct val="150000"/>
              </a:lnSpc>
            </a:pPr>
            <a:r>
              <a:rPr lang="tr-TR" sz="2000" b="0" dirty="0"/>
              <a:t> </a:t>
            </a:r>
          </a:p>
          <a:p>
            <a:pPr algn="just">
              <a:lnSpc>
                <a:spcPct val="150000"/>
              </a:lnSpc>
            </a:pPr>
            <a:r>
              <a:rPr lang="tr-TR" sz="2000" b="0" dirty="0"/>
              <a:t>Ulaşım altyapısında mevcut durumun analiz ve değerlendirmelerinin yapıldığı, gelecek zaman (hedef yıl ve/veya yıllar) için yatırımların, düzenlemelerin ve işletme yaklaşımlarının belirlendiği, öngörülerin elde edildiği sürdürülebilir planlama yaklaşımı için bir </a:t>
            </a:r>
            <a:r>
              <a:rPr lang="tr-TR" sz="2000" b="0" dirty="0">
                <a:solidFill>
                  <a:srgbClr val="FF0000"/>
                </a:solidFill>
              </a:rPr>
              <a:t>araç</a:t>
            </a:r>
            <a:r>
              <a:rPr lang="tr-TR" sz="2000" b="0" dirty="0"/>
              <a:t> veya </a:t>
            </a:r>
            <a:r>
              <a:rPr lang="tr-TR" sz="2000" b="0" dirty="0">
                <a:solidFill>
                  <a:srgbClr val="FF0000"/>
                </a:solidFill>
              </a:rPr>
              <a:t>yöntem</a:t>
            </a:r>
          </a:p>
        </p:txBody>
      </p:sp>
    </p:spTree>
    <p:extLst>
      <p:ext uri="{BB962C8B-B14F-4D97-AF65-F5344CB8AC3E}">
        <p14:creationId xmlns:p14="http://schemas.microsoft.com/office/powerpoint/2010/main" val="1612558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16663BAE-DFC3-4BFF-8474-5C9D0E0D0C26}"/>
              </a:ext>
            </a:extLst>
          </p:cNvPr>
          <p:cNvSpPr/>
          <p:nvPr/>
        </p:nvSpPr>
        <p:spPr>
          <a:xfrm>
            <a:off x="3791638" y="1072358"/>
            <a:ext cx="7715250" cy="1331117"/>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a:p>
            <a:pPr algn="ctr"/>
            <a:endParaRPr lang="tr-TR" dirty="0">
              <a:solidFill>
                <a:schemeClr val="tx1"/>
              </a:solidFill>
            </a:endParaRPr>
          </a:p>
          <a:p>
            <a:pPr algn="ctr"/>
            <a:r>
              <a:rPr lang="tr-TR" dirty="0">
                <a:solidFill>
                  <a:schemeClr val="tx1"/>
                </a:solidFill>
              </a:rPr>
              <a:t>Belirteçler: Sorun Göstergeleri, Taslak Öneriler,  </a:t>
            </a:r>
          </a:p>
        </p:txBody>
      </p:sp>
      <p:sp>
        <p:nvSpPr>
          <p:cNvPr id="5" name="Dikdörtgen 4">
            <a:extLst>
              <a:ext uri="{FF2B5EF4-FFF2-40B4-BE49-F238E27FC236}">
                <a16:creationId xmlns:a16="http://schemas.microsoft.com/office/drawing/2014/main" id="{B3D59FA3-2783-4D40-9C7B-92274DFD6C3B}"/>
              </a:ext>
            </a:extLst>
          </p:cNvPr>
          <p:cNvSpPr/>
          <p:nvPr/>
        </p:nvSpPr>
        <p:spPr>
          <a:xfrm>
            <a:off x="3791638" y="1072358"/>
            <a:ext cx="7715250" cy="731042"/>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endParaRPr>
          </a:p>
        </p:txBody>
      </p:sp>
      <p:sp>
        <p:nvSpPr>
          <p:cNvPr id="6" name="Metin kutusu 5">
            <a:extLst>
              <a:ext uri="{FF2B5EF4-FFF2-40B4-BE49-F238E27FC236}">
                <a16:creationId xmlns:a16="http://schemas.microsoft.com/office/drawing/2014/main" id="{94D3EF93-DBAC-4D93-ABB9-1B4BA3F50A21}"/>
              </a:ext>
            </a:extLst>
          </p:cNvPr>
          <p:cNvSpPr txBox="1"/>
          <p:nvPr/>
        </p:nvSpPr>
        <p:spPr>
          <a:xfrm>
            <a:off x="6225276" y="1212850"/>
            <a:ext cx="2847975" cy="492443"/>
          </a:xfrm>
          <a:prstGeom prst="rect">
            <a:avLst/>
          </a:prstGeom>
          <a:noFill/>
        </p:spPr>
        <p:txBody>
          <a:bodyPr wrap="square" rtlCol="0">
            <a:spAutoFit/>
          </a:bodyPr>
          <a:lstStyle/>
          <a:p>
            <a:pPr algn="ctr"/>
            <a:r>
              <a:rPr lang="tr-TR" sz="2600" b="1" dirty="0">
                <a:solidFill>
                  <a:schemeClr val="bg1"/>
                </a:solidFill>
              </a:rPr>
              <a:t>Ön Çalışma</a:t>
            </a:r>
          </a:p>
        </p:txBody>
      </p:sp>
      <p:sp>
        <p:nvSpPr>
          <p:cNvPr id="8" name="Dikdörtgen 7">
            <a:extLst>
              <a:ext uri="{FF2B5EF4-FFF2-40B4-BE49-F238E27FC236}">
                <a16:creationId xmlns:a16="http://schemas.microsoft.com/office/drawing/2014/main" id="{EE1AE4D3-8581-4DED-8D26-BF2EB4D0CA0E}"/>
              </a:ext>
            </a:extLst>
          </p:cNvPr>
          <p:cNvSpPr/>
          <p:nvPr/>
        </p:nvSpPr>
        <p:spPr>
          <a:xfrm>
            <a:off x="3791638" y="2758300"/>
            <a:ext cx="7715250" cy="731042"/>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Metin kutusu 8">
            <a:extLst>
              <a:ext uri="{FF2B5EF4-FFF2-40B4-BE49-F238E27FC236}">
                <a16:creationId xmlns:a16="http://schemas.microsoft.com/office/drawing/2014/main" id="{0ED32366-1F4B-43F6-BA4D-0FB81AFED2A0}"/>
              </a:ext>
            </a:extLst>
          </p:cNvPr>
          <p:cNvSpPr txBox="1"/>
          <p:nvPr/>
        </p:nvSpPr>
        <p:spPr>
          <a:xfrm>
            <a:off x="6225276" y="2877599"/>
            <a:ext cx="2847975" cy="492443"/>
          </a:xfrm>
          <a:prstGeom prst="rect">
            <a:avLst/>
          </a:prstGeom>
          <a:solidFill>
            <a:srgbClr val="54565A"/>
          </a:solidFill>
        </p:spPr>
        <p:txBody>
          <a:bodyPr wrap="square" rtlCol="0">
            <a:spAutoFit/>
          </a:bodyPr>
          <a:lstStyle/>
          <a:p>
            <a:r>
              <a:rPr lang="tr-TR" sz="2600" b="1" dirty="0">
                <a:solidFill>
                  <a:schemeClr val="bg1"/>
                </a:solidFill>
              </a:rPr>
              <a:t>Problem Analizi</a:t>
            </a:r>
          </a:p>
        </p:txBody>
      </p:sp>
      <p:sp>
        <p:nvSpPr>
          <p:cNvPr id="10" name="Dikdörtgen 9">
            <a:extLst>
              <a:ext uri="{FF2B5EF4-FFF2-40B4-BE49-F238E27FC236}">
                <a16:creationId xmlns:a16="http://schemas.microsoft.com/office/drawing/2014/main" id="{13A98466-4854-4115-9D1E-1052A8D3B8A1}"/>
              </a:ext>
            </a:extLst>
          </p:cNvPr>
          <p:cNvSpPr/>
          <p:nvPr/>
        </p:nvSpPr>
        <p:spPr>
          <a:xfrm>
            <a:off x="3791638" y="2758299"/>
            <a:ext cx="7715250" cy="2936083"/>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a:p>
            <a:pPr algn="ctr"/>
            <a:endParaRPr lang="tr-TR" dirty="0">
              <a:solidFill>
                <a:schemeClr val="tx1"/>
              </a:solidFill>
            </a:endParaRPr>
          </a:p>
        </p:txBody>
      </p:sp>
      <p:sp>
        <p:nvSpPr>
          <p:cNvPr id="11" name="Dikdörtgen 10">
            <a:extLst>
              <a:ext uri="{FF2B5EF4-FFF2-40B4-BE49-F238E27FC236}">
                <a16:creationId xmlns:a16="http://schemas.microsoft.com/office/drawing/2014/main" id="{4F07AAA7-A482-49FD-A213-98C382674F39}"/>
              </a:ext>
            </a:extLst>
          </p:cNvPr>
          <p:cNvSpPr/>
          <p:nvPr/>
        </p:nvSpPr>
        <p:spPr>
          <a:xfrm>
            <a:off x="4554642" y="3570279"/>
            <a:ext cx="2200275" cy="819150"/>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Mevcut Durum Analizi</a:t>
            </a:r>
          </a:p>
        </p:txBody>
      </p:sp>
      <p:sp>
        <p:nvSpPr>
          <p:cNvPr id="12" name="Dikdörtgen 11">
            <a:extLst>
              <a:ext uri="{FF2B5EF4-FFF2-40B4-BE49-F238E27FC236}">
                <a16:creationId xmlns:a16="http://schemas.microsoft.com/office/drawing/2014/main" id="{7C819A9B-96A9-47B0-9B0F-FEA47F787773}"/>
              </a:ext>
            </a:extLst>
          </p:cNvPr>
          <p:cNvSpPr/>
          <p:nvPr/>
        </p:nvSpPr>
        <p:spPr>
          <a:xfrm>
            <a:off x="8386777" y="3570279"/>
            <a:ext cx="2200275" cy="819150"/>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Amaç ve Hedeflerin Belirlenmesi</a:t>
            </a:r>
          </a:p>
        </p:txBody>
      </p:sp>
      <p:sp>
        <p:nvSpPr>
          <p:cNvPr id="13" name="Dikdörtgen 12">
            <a:extLst>
              <a:ext uri="{FF2B5EF4-FFF2-40B4-BE49-F238E27FC236}">
                <a16:creationId xmlns:a16="http://schemas.microsoft.com/office/drawing/2014/main" id="{5E1FE20C-A0B1-4420-849C-5E083876340D}"/>
              </a:ext>
            </a:extLst>
          </p:cNvPr>
          <p:cNvSpPr/>
          <p:nvPr/>
        </p:nvSpPr>
        <p:spPr>
          <a:xfrm>
            <a:off x="5476875" y="4865726"/>
            <a:ext cx="4230979" cy="552438"/>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Sorunların ve Fırsatların Tespit Edilmesi</a:t>
            </a:r>
          </a:p>
        </p:txBody>
      </p:sp>
      <p:cxnSp>
        <p:nvCxnSpPr>
          <p:cNvPr id="14" name="Düz Ok Bağlayıcısı 13">
            <a:extLst>
              <a:ext uri="{FF2B5EF4-FFF2-40B4-BE49-F238E27FC236}">
                <a16:creationId xmlns:a16="http://schemas.microsoft.com/office/drawing/2014/main" id="{B92B7418-A6B1-4A8E-B24D-6579EF07DD93}"/>
              </a:ext>
            </a:extLst>
          </p:cNvPr>
          <p:cNvCxnSpPr>
            <a:stCxn id="11" idx="3"/>
            <a:endCxn id="12" idx="1"/>
          </p:cNvCxnSpPr>
          <p:nvPr/>
        </p:nvCxnSpPr>
        <p:spPr>
          <a:xfrm>
            <a:off x="6754917" y="3979854"/>
            <a:ext cx="1631860" cy="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Düz Ok Bağlayıcısı 14">
            <a:extLst>
              <a:ext uri="{FF2B5EF4-FFF2-40B4-BE49-F238E27FC236}">
                <a16:creationId xmlns:a16="http://schemas.microsoft.com/office/drawing/2014/main" id="{235BE479-DB00-467C-99D6-F138E6741022}"/>
              </a:ext>
            </a:extLst>
          </p:cNvPr>
          <p:cNvCxnSpPr>
            <a:stCxn id="12" idx="2"/>
          </p:cNvCxnSpPr>
          <p:nvPr/>
        </p:nvCxnSpPr>
        <p:spPr>
          <a:xfrm flipH="1">
            <a:off x="9486914" y="4389429"/>
            <a:ext cx="1" cy="476297"/>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Düz Ok Bağlayıcısı 15">
            <a:extLst>
              <a:ext uri="{FF2B5EF4-FFF2-40B4-BE49-F238E27FC236}">
                <a16:creationId xmlns:a16="http://schemas.microsoft.com/office/drawing/2014/main" id="{FC78DA90-9C99-4082-9181-F074E1E98166}"/>
              </a:ext>
            </a:extLst>
          </p:cNvPr>
          <p:cNvCxnSpPr/>
          <p:nvPr/>
        </p:nvCxnSpPr>
        <p:spPr>
          <a:xfrm flipH="1">
            <a:off x="5654779" y="4375213"/>
            <a:ext cx="1" cy="476297"/>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İkizkenar Üçgen 16">
            <a:extLst>
              <a:ext uri="{FF2B5EF4-FFF2-40B4-BE49-F238E27FC236}">
                <a16:creationId xmlns:a16="http://schemas.microsoft.com/office/drawing/2014/main" id="{2619D44F-1CD6-4292-9D42-EF7B451A5343}"/>
              </a:ext>
            </a:extLst>
          </p:cNvPr>
          <p:cNvSpPr/>
          <p:nvPr/>
        </p:nvSpPr>
        <p:spPr>
          <a:xfrm rot="10800000">
            <a:off x="3791637" y="2422424"/>
            <a:ext cx="7715250" cy="261984"/>
          </a:xfrm>
          <a:prstGeom prst="triangle">
            <a:avLst/>
          </a:prstGeom>
          <a:solidFill>
            <a:srgbClr val="54565A"/>
          </a:solid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İkizkenar Üçgen 17">
            <a:extLst>
              <a:ext uri="{FF2B5EF4-FFF2-40B4-BE49-F238E27FC236}">
                <a16:creationId xmlns:a16="http://schemas.microsoft.com/office/drawing/2014/main" id="{F13E2C34-D4E2-49BD-9737-8DA7A2C142B5}"/>
              </a:ext>
            </a:extLst>
          </p:cNvPr>
          <p:cNvSpPr/>
          <p:nvPr/>
        </p:nvSpPr>
        <p:spPr>
          <a:xfrm rot="10800000">
            <a:off x="3791637" y="5713564"/>
            <a:ext cx="7715250" cy="261984"/>
          </a:xfrm>
          <a:prstGeom prst="triangle">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Yer Tutucusu 1">
            <a:extLst>
              <a:ext uri="{FF2B5EF4-FFF2-40B4-BE49-F238E27FC236}">
                <a16:creationId xmlns:a16="http://schemas.microsoft.com/office/drawing/2014/main" id="{EDA952E0-3291-41F3-B617-9D4EA88B042B}"/>
              </a:ext>
            </a:extLst>
          </p:cNvPr>
          <p:cNvSpPr>
            <a:spLocks noGrp="1"/>
          </p:cNvSpPr>
          <p:nvPr>
            <p:ph type="body" idx="1"/>
          </p:nvPr>
        </p:nvSpPr>
        <p:spPr>
          <a:xfrm>
            <a:off x="472966" y="1749972"/>
            <a:ext cx="3058510" cy="3358056"/>
          </a:xfrm>
        </p:spPr>
        <p:txBody>
          <a:bodyPr anchor="ctr">
            <a:normAutofit/>
          </a:bodyPr>
          <a:lstStyle/>
          <a:p>
            <a:pPr>
              <a:lnSpc>
                <a:spcPct val="170000"/>
              </a:lnSpc>
            </a:pPr>
            <a:r>
              <a:rPr lang="tr-TR" sz="2800" b="0" dirty="0"/>
              <a:t>Ulaşım Planlaması ve Trafik Mühendisliği</a:t>
            </a:r>
            <a:endParaRPr lang="en-US" sz="2800" b="0" dirty="0"/>
          </a:p>
        </p:txBody>
      </p:sp>
    </p:spTree>
    <p:extLst>
      <p:ext uri="{BB962C8B-B14F-4D97-AF65-F5344CB8AC3E}">
        <p14:creationId xmlns:p14="http://schemas.microsoft.com/office/powerpoint/2010/main" val="1333112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00A97A3A-E007-409F-BB4E-578AFB56B5DF}"/>
              </a:ext>
            </a:extLst>
          </p:cNvPr>
          <p:cNvSpPr/>
          <p:nvPr/>
        </p:nvSpPr>
        <p:spPr>
          <a:xfrm>
            <a:off x="3768959" y="1142225"/>
            <a:ext cx="7715250" cy="731042"/>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Metin kutusu 4">
            <a:extLst>
              <a:ext uri="{FF2B5EF4-FFF2-40B4-BE49-F238E27FC236}">
                <a16:creationId xmlns:a16="http://schemas.microsoft.com/office/drawing/2014/main" id="{88E0F4DF-E22A-4C52-BC83-ED59AD08B5DA}"/>
              </a:ext>
            </a:extLst>
          </p:cNvPr>
          <p:cNvSpPr txBox="1"/>
          <p:nvPr/>
        </p:nvSpPr>
        <p:spPr>
          <a:xfrm>
            <a:off x="6202597" y="1265047"/>
            <a:ext cx="2847975" cy="492443"/>
          </a:xfrm>
          <a:prstGeom prst="rect">
            <a:avLst/>
          </a:prstGeom>
          <a:noFill/>
        </p:spPr>
        <p:txBody>
          <a:bodyPr wrap="square" rtlCol="0">
            <a:spAutoFit/>
          </a:bodyPr>
          <a:lstStyle/>
          <a:p>
            <a:pPr algn="ctr"/>
            <a:r>
              <a:rPr lang="tr-TR" sz="2600" b="1" dirty="0">
                <a:solidFill>
                  <a:schemeClr val="bg1"/>
                </a:solidFill>
              </a:rPr>
              <a:t>Çözüm Geliştirme</a:t>
            </a:r>
          </a:p>
        </p:txBody>
      </p:sp>
      <p:sp>
        <p:nvSpPr>
          <p:cNvPr id="6" name="Dikdörtgen 5">
            <a:extLst>
              <a:ext uri="{FF2B5EF4-FFF2-40B4-BE49-F238E27FC236}">
                <a16:creationId xmlns:a16="http://schemas.microsoft.com/office/drawing/2014/main" id="{8973F142-E643-4813-A391-327E5F74FFDD}"/>
              </a:ext>
            </a:extLst>
          </p:cNvPr>
          <p:cNvSpPr/>
          <p:nvPr/>
        </p:nvSpPr>
        <p:spPr>
          <a:xfrm>
            <a:off x="3768959" y="1142224"/>
            <a:ext cx="7715250" cy="2936083"/>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a:p>
            <a:pPr algn="ctr"/>
            <a:endParaRPr lang="tr-TR" dirty="0">
              <a:solidFill>
                <a:schemeClr val="tx1"/>
              </a:solidFill>
            </a:endParaRPr>
          </a:p>
        </p:txBody>
      </p:sp>
      <p:sp>
        <p:nvSpPr>
          <p:cNvPr id="7" name="Dikdörtgen 6">
            <a:extLst>
              <a:ext uri="{FF2B5EF4-FFF2-40B4-BE49-F238E27FC236}">
                <a16:creationId xmlns:a16="http://schemas.microsoft.com/office/drawing/2014/main" id="{2C378B16-BFA7-43C5-B547-184C1F583011}"/>
              </a:ext>
            </a:extLst>
          </p:cNvPr>
          <p:cNvSpPr/>
          <p:nvPr/>
        </p:nvSpPr>
        <p:spPr>
          <a:xfrm>
            <a:off x="4531963" y="1954204"/>
            <a:ext cx="2200275" cy="819150"/>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Eylem Planlarının geliştirilmesi</a:t>
            </a:r>
          </a:p>
        </p:txBody>
      </p:sp>
      <p:sp>
        <p:nvSpPr>
          <p:cNvPr id="8" name="Dikdörtgen 7">
            <a:extLst>
              <a:ext uri="{FF2B5EF4-FFF2-40B4-BE49-F238E27FC236}">
                <a16:creationId xmlns:a16="http://schemas.microsoft.com/office/drawing/2014/main" id="{9F3ADE66-6BAA-48CC-BEFC-47EE01414506}"/>
              </a:ext>
            </a:extLst>
          </p:cNvPr>
          <p:cNvSpPr/>
          <p:nvPr/>
        </p:nvSpPr>
        <p:spPr>
          <a:xfrm>
            <a:off x="8364098" y="1954204"/>
            <a:ext cx="2200275" cy="819150"/>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Etkilerin tahmin edilmesi</a:t>
            </a:r>
          </a:p>
        </p:txBody>
      </p:sp>
      <p:sp>
        <p:nvSpPr>
          <p:cNvPr id="9" name="Dikdörtgen 8">
            <a:extLst>
              <a:ext uri="{FF2B5EF4-FFF2-40B4-BE49-F238E27FC236}">
                <a16:creationId xmlns:a16="http://schemas.microsoft.com/office/drawing/2014/main" id="{ED17A23C-9BB3-4362-9ED0-6A6FADA265ED}"/>
              </a:ext>
            </a:extLst>
          </p:cNvPr>
          <p:cNvSpPr/>
          <p:nvPr/>
        </p:nvSpPr>
        <p:spPr>
          <a:xfrm>
            <a:off x="5454196" y="3249651"/>
            <a:ext cx="4230979" cy="552438"/>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Değerlendirme</a:t>
            </a:r>
          </a:p>
        </p:txBody>
      </p:sp>
      <p:cxnSp>
        <p:nvCxnSpPr>
          <p:cNvPr id="10" name="Düz Ok Bağlayıcısı 9">
            <a:extLst>
              <a:ext uri="{FF2B5EF4-FFF2-40B4-BE49-F238E27FC236}">
                <a16:creationId xmlns:a16="http://schemas.microsoft.com/office/drawing/2014/main" id="{D875F312-974A-4A4B-AC48-556AC0ECCB3B}"/>
              </a:ext>
            </a:extLst>
          </p:cNvPr>
          <p:cNvCxnSpPr>
            <a:stCxn id="7" idx="3"/>
            <a:endCxn id="8" idx="1"/>
          </p:cNvCxnSpPr>
          <p:nvPr/>
        </p:nvCxnSpPr>
        <p:spPr>
          <a:xfrm>
            <a:off x="6732238" y="2363779"/>
            <a:ext cx="1631860" cy="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Düz Ok Bağlayıcısı 10">
            <a:extLst>
              <a:ext uri="{FF2B5EF4-FFF2-40B4-BE49-F238E27FC236}">
                <a16:creationId xmlns:a16="http://schemas.microsoft.com/office/drawing/2014/main" id="{C606F56F-287C-4F62-BBCF-8E9B19651678}"/>
              </a:ext>
            </a:extLst>
          </p:cNvPr>
          <p:cNvCxnSpPr>
            <a:stCxn id="8" idx="2"/>
          </p:cNvCxnSpPr>
          <p:nvPr/>
        </p:nvCxnSpPr>
        <p:spPr>
          <a:xfrm flipH="1">
            <a:off x="9464235" y="2773354"/>
            <a:ext cx="1" cy="476297"/>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Düz Ok Bağlayıcısı 11">
            <a:extLst>
              <a:ext uri="{FF2B5EF4-FFF2-40B4-BE49-F238E27FC236}">
                <a16:creationId xmlns:a16="http://schemas.microsoft.com/office/drawing/2014/main" id="{A76170C2-7DD0-47BE-A904-A444A2AA84A5}"/>
              </a:ext>
            </a:extLst>
          </p:cNvPr>
          <p:cNvCxnSpPr/>
          <p:nvPr/>
        </p:nvCxnSpPr>
        <p:spPr>
          <a:xfrm flipH="1">
            <a:off x="5632100" y="2759138"/>
            <a:ext cx="1" cy="476297"/>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İkizkenar Üçgen 12">
            <a:extLst>
              <a:ext uri="{FF2B5EF4-FFF2-40B4-BE49-F238E27FC236}">
                <a16:creationId xmlns:a16="http://schemas.microsoft.com/office/drawing/2014/main" id="{0F5CD5C0-50BC-40EE-9E63-CFA5030D511B}"/>
              </a:ext>
            </a:extLst>
          </p:cNvPr>
          <p:cNvSpPr/>
          <p:nvPr/>
        </p:nvSpPr>
        <p:spPr>
          <a:xfrm rot="10800000">
            <a:off x="3768958" y="4097489"/>
            <a:ext cx="7715250" cy="261984"/>
          </a:xfrm>
          <a:prstGeom prst="triangle">
            <a:avLst/>
          </a:prstGeom>
          <a:solidFill>
            <a:srgbClr val="54565A"/>
          </a:solid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13">
            <a:extLst>
              <a:ext uri="{FF2B5EF4-FFF2-40B4-BE49-F238E27FC236}">
                <a16:creationId xmlns:a16="http://schemas.microsoft.com/office/drawing/2014/main" id="{AB837EA7-B52E-42F1-8647-DBDDAD298E63}"/>
              </a:ext>
            </a:extLst>
          </p:cNvPr>
          <p:cNvSpPr/>
          <p:nvPr/>
        </p:nvSpPr>
        <p:spPr>
          <a:xfrm>
            <a:off x="3768958" y="4387664"/>
            <a:ext cx="7715250" cy="731042"/>
          </a:xfrm>
          <a:prstGeom prst="rect">
            <a:avLst/>
          </a:prstGeom>
          <a:solidFill>
            <a:srgbClr val="54565A"/>
          </a:solid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5" name="Metin kutusu 14">
            <a:extLst>
              <a:ext uri="{FF2B5EF4-FFF2-40B4-BE49-F238E27FC236}">
                <a16:creationId xmlns:a16="http://schemas.microsoft.com/office/drawing/2014/main" id="{A8B479D2-654B-402E-8411-B3CC6FF821AC}"/>
              </a:ext>
            </a:extLst>
          </p:cNvPr>
          <p:cNvSpPr txBox="1"/>
          <p:nvPr/>
        </p:nvSpPr>
        <p:spPr>
          <a:xfrm>
            <a:off x="5626326" y="4531608"/>
            <a:ext cx="4000514" cy="492443"/>
          </a:xfrm>
          <a:prstGeom prst="rect">
            <a:avLst/>
          </a:prstGeom>
          <a:noFill/>
        </p:spPr>
        <p:txBody>
          <a:bodyPr wrap="square" rtlCol="0">
            <a:spAutoFit/>
          </a:bodyPr>
          <a:lstStyle/>
          <a:p>
            <a:r>
              <a:rPr lang="tr-TR" sz="2600" b="1" dirty="0">
                <a:solidFill>
                  <a:schemeClr val="bg1"/>
                </a:solidFill>
              </a:rPr>
              <a:t>Değerlendirme ve Karar</a:t>
            </a:r>
          </a:p>
        </p:txBody>
      </p:sp>
      <p:sp>
        <p:nvSpPr>
          <p:cNvPr id="16" name="Dikdörtgen 15">
            <a:extLst>
              <a:ext uri="{FF2B5EF4-FFF2-40B4-BE49-F238E27FC236}">
                <a16:creationId xmlns:a16="http://schemas.microsoft.com/office/drawing/2014/main" id="{C08FE471-5D25-4143-A761-B04D4C444A66}"/>
              </a:ext>
            </a:extLst>
          </p:cNvPr>
          <p:cNvSpPr/>
          <p:nvPr/>
        </p:nvSpPr>
        <p:spPr>
          <a:xfrm>
            <a:off x="3768958" y="4387665"/>
            <a:ext cx="7715250" cy="731042"/>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  </a:t>
            </a:r>
          </a:p>
        </p:txBody>
      </p:sp>
      <p:sp>
        <p:nvSpPr>
          <p:cNvPr id="17" name="İkizkenar Üçgen 16">
            <a:extLst>
              <a:ext uri="{FF2B5EF4-FFF2-40B4-BE49-F238E27FC236}">
                <a16:creationId xmlns:a16="http://schemas.microsoft.com/office/drawing/2014/main" id="{D991695C-6689-4F41-AEE8-54CABFAB9CE8}"/>
              </a:ext>
            </a:extLst>
          </p:cNvPr>
          <p:cNvSpPr/>
          <p:nvPr/>
        </p:nvSpPr>
        <p:spPr>
          <a:xfrm rot="10800000">
            <a:off x="3768958" y="5155243"/>
            <a:ext cx="7715250" cy="261984"/>
          </a:xfrm>
          <a:prstGeom prst="triangle">
            <a:avLst/>
          </a:prstGeom>
          <a:solidFill>
            <a:srgbClr val="54565A"/>
          </a:solid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
        <p:nvSpPr>
          <p:cNvPr id="19" name="Metin Yer Tutucusu 1">
            <a:extLst>
              <a:ext uri="{FF2B5EF4-FFF2-40B4-BE49-F238E27FC236}">
                <a16:creationId xmlns:a16="http://schemas.microsoft.com/office/drawing/2014/main" id="{C787A7F9-E29D-4D25-9CF5-3C448B4A8AA6}"/>
              </a:ext>
            </a:extLst>
          </p:cNvPr>
          <p:cNvSpPr>
            <a:spLocks noGrp="1"/>
          </p:cNvSpPr>
          <p:nvPr>
            <p:ph type="body" idx="1"/>
          </p:nvPr>
        </p:nvSpPr>
        <p:spPr>
          <a:xfrm>
            <a:off x="472966" y="1749972"/>
            <a:ext cx="3058510" cy="3358056"/>
          </a:xfrm>
        </p:spPr>
        <p:txBody>
          <a:bodyPr anchor="ctr">
            <a:normAutofit/>
          </a:bodyPr>
          <a:lstStyle/>
          <a:p>
            <a:pPr>
              <a:lnSpc>
                <a:spcPct val="170000"/>
              </a:lnSpc>
            </a:pPr>
            <a:r>
              <a:rPr lang="tr-TR" sz="2800" b="0" dirty="0"/>
              <a:t>Ulaşım Planlaması ve Trafik Mühendisliği</a:t>
            </a:r>
            <a:endParaRPr lang="en-US" sz="2800" b="0" dirty="0"/>
          </a:p>
        </p:txBody>
      </p:sp>
    </p:spTree>
    <p:extLst>
      <p:ext uri="{BB962C8B-B14F-4D97-AF65-F5344CB8AC3E}">
        <p14:creationId xmlns:p14="http://schemas.microsoft.com/office/powerpoint/2010/main" val="797022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ACF5FB8C-4DEA-4FD3-9163-14B9DFE86E78}"/>
              </a:ext>
            </a:extLst>
          </p:cNvPr>
          <p:cNvSpPr/>
          <p:nvPr/>
        </p:nvSpPr>
        <p:spPr>
          <a:xfrm>
            <a:off x="3768959" y="1167625"/>
            <a:ext cx="7715250" cy="731042"/>
          </a:xfrm>
          <a:prstGeom prst="rect">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Metin kutusu 4">
            <a:extLst>
              <a:ext uri="{FF2B5EF4-FFF2-40B4-BE49-F238E27FC236}">
                <a16:creationId xmlns:a16="http://schemas.microsoft.com/office/drawing/2014/main" id="{A1A85358-3651-4DAD-805F-002C73D73BB6}"/>
              </a:ext>
            </a:extLst>
          </p:cNvPr>
          <p:cNvSpPr txBox="1"/>
          <p:nvPr/>
        </p:nvSpPr>
        <p:spPr>
          <a:xfrm>
            <a:off x="6050204" y="1290447"/>
            <a:ext cx="3152760" cy="492443"/>
          </a:xfrm>
          <a:prstGeom prst="rect">
            <a:avLst/>
          </a:prstGeom>
          <a:noFill/>
        </p:spPr>
        <p:txBody>
          <a:bodyPr wrap="square" rtlCol="0">
            <a:spAutoFit/>
          </a:bodyPr>
          <a:lstStyle/>
          <a:p>
            <a:r>
              <a:rPr lang="tr-TR" sz="2600" b="1" dirty="0">
                <a:solidFill>
                  <a:schemeClr val="bg1"/>
                </a:solidFill>
              </a:rPr>
              <a:t>Uygulama ve İzleme</a:t>
            </a:r>
          </a:p>
        </p:txBody>
      </p:sp>
      <p:sp>
        <p:nvSpPr>
          <p:cNvPr id="6" name="Dikdörtgen 5">
            <a:extLst>
              <a:ext uri="{FF2B5EF4-FFF2-40B4-BE49-F238E27FC236}">
                <a16:creationId xmlns:a16="http://schemas.microsoft.com/office/drawing/2014/main" id="{440CC0FD-9DD6-437C-851B-1C3354D99B2D}"/>
              </a:ext>
            </a:extLst>
          </p:cNvPr>
          <p:cNvSpPr/>
          <p:nvPr/>
        </p:nvSpPr>
        <p:spPr>
          <a:xfrm>
            <a:off x="3768959" y="1167624"/>
            <a:ext cx="7715250" cy="2936083"/>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a:p>
            <a:pPr algn="ctr"/>
            <a:endParaRPr lang="tr-TR" dirty="0">
              <a:solidFill>
                <a:schemeClr val="tx1"/>
              </a:solidFill>
            </a:endParaRPr>
          </a:p>
        </p:txBody>
      </p:sp>
      <p:sp>
        <p:nvSpPr>
          <p:cNvPr id="7" name="Dikdörtgen 6">
            <a:extLst>
              <a:ext uri="{FF2B5EF4-FFF2-40B4-BE49-F238E27FC236}">
                <a16:creationId xmlns:a16="http://schemas.microsoft.com/office/drawing/2014/main" id="{22B7F14A-31E3-4B5F-8246-8538EFFB1F70}"/>
              </a:ext>
            </a:extLst>
          </p:cNvPr>
          <p:cNvSpPr/>
          <p:nvPr/>
        </p:nvSpPr>
        <p:spPr>
          <a:xfrm>
            <a:off x="4025446" y="1979603"/>
            <a:ext cx="2990849" cy="1928821"/>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tr-TR" dirty="0">
                <a:solidFill>
                  <a:schemeClr val="tx1"/>
                </a:solidFill>
              </a:rPr>
              <a:t>Eylem Planlarının aşamalı olarak uygulanması </a:t>
            </a:r>
          </a:p>
        </p:txBody>
      </p:sp>
      <p:sp>
        <p:nvSpPr>
          <p:cNvPr id="8" name="Dikdörtgen 7">
            <a:extLst>
              <a:ext uri="{FF2B5EF4-FFF2-40B4-BE49-F238E27FC236}">
                <a16:creationId xmlns:a16="http://schemas.microsoft.com/office/drawing/2014/main" id="{D939002F-62F0-44BC-8290-F2E0734D5922}"/>
              </a:ext>
            </a:extLst>
          </p:cNvPr>
          <p:cNvSpPr/>
          <p:nvPr/>
        </p:nvSpPr>
        <p:spPr>
          <a:xfrm>
            <a:off x="8364098" y="1979604"/>
            <a:ext cx="2692159" cy="1928820"/>
          </a:xfrm>
          <a:prstGeom prst="rect">
            <a:avLst/>
          </a:prstGeom>
          <a:noFill/>
          <a:ln>
            <a:solidFill>
              <a:srgbClr val="545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Sonuçların izlenmesi</a:t>
            </a:r>
          </a:p>
        </p:txBody>
      </p:sp>
      <p:cxnSp>
        <p:nvCxnSpPr>
          <p:cNvPr id="9" name="Düz Ok Bağlayıcısı 8">
            <a:extLst>
              <a:ext uri="{FF2B5EF4-FFF2-40B4-BE49-F238E27FC236}">
                <a16:creationId xmlns:a16="http://schemas.microsoft.com/office/drawing/2014/main" id="{FD578361-CECE-44C5-AFB3-F573D522919F}"/>
              </a:ext>
            </a:extLst>
          </p:cNvPr>
          <p:cNvCxnSpPr>
            <a:stCxn id="7" idx="3"/>
            <a:endCxn id="8" idx="1"/>
          </p:cNvCxnSpPr>
          <p:nvPr/>
        </p:nvCxnSpPr>
        <p:spPr>
          <a:xfrm>
            <a:off x="7016295" y="2944014"/>
            <a:ext cx="1347803" cy="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İkizkenar Üçgen 9">
            <a:extLst>
              <a:ext uri="{FF2B5EF4-FFF2-40B4-BE49-F238E27FC236}">
                <a16:creationId xmlns:a16="http://schemas.microsoft.com/office/drawing/2014/main" id="{3257735F-CA5F-4606-A301-46DB3EFFB01C}"/>
              </a:ext>
            </a:extLst>
          </p:cNvPr>
          <p:cNvSpPr/>
          <p:nvPr/>
        </p:nvSpPr>
        <p:spPr>
          <a:xfrm rot="10800000">
            <a:off x="3778914" y="4718050"/>
            <a:ext cx="1747812" cy="154784"/>
          </a:xfrm>
          <a:prstGeom prst="triangle">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1" name="Düz Ok Bağlayıcısı 10">
            <a:extLst>
              <a:ext uri="{FF2B5EF4-FFF2-40B4-BE49-F238E27FC236}">
                <a16:creationId xmlns:a16="http://schemas.microsoft.com/office/drawing/2014/main" id="{21F9881B-DD9A-40E9-BA52-044757AFD191}"/>
              </a:ext>
            </a:extLst>
          </p:cNvPr>
          <p:cNvCxnSpPr/>
          <p:nvPr/>
        </p:nvCxnSpPr>
        <p:spPr>
          <a:xfrm>
            <a:off x="3836889" y="5252783"/>
            <a:ext cx="1631860" cy="0"/>
          </a:xfrm>
          <a:prstGeom prst="straightConnector1">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090402DF-F1A5-4F30-9149-ACE8BDE0F4B5}"/>
              </a:ext>
            </a:extLst>
          </p:cNvPr>
          <p:cNvSpPr txBox="1"/>
          <p:nvPr/>
        </p:nvSpPr>
        <p:spPr>
          <a:xfrm>
            <a:off x="5847505" y="4610776"/>
            <a:ext cx="5636704" cy="369332"/>
          </a:xfrm>
          <a:prstGeom prst="rect">
            <a:avLst/>
          </a:prstGeom>
          <a:noFill/>
        </p:spPr>
        <p:txBody>
          <a:bodyPr wrap="square" rtlCol="0">
            <a:spAutoFit/>
          </a:bodyPr>
          <a:lstStyle/>
          <a:p>
            <a:r>
              <a:rPr lang="tr-TR" i="1" dirty="0">
                <a:latin typeface="Corbel" panose="020B0503020204020204" pitchFamily="34" charset="0"/>
              </a:rPr>
              <a:t>İdarenin (Politika belirleyicinin) bilgilendirilmesi/kararı</a:t>
            </a:r>
          </a:p>
        </p:txBody>
      </p:sp>
      <p:sp>
        <p:nvSpPr>
          <p:cNvPr id="13" name="Metin kutusu 12">
            <a:extLst>
              <a:ext uri="{FF2B5EF4-FFF2-40B4-BE49-F238E27FC236}">
                <a16:creationId xmlns:a16="http://schemas.microsoft.com/office/drawing/2014/main" id="{68497936-FAB8-4C5C-B294-862C29EFDAB8}"/>
              </a:ext>
            </a:extLst>
          </p:cNvPr>
          <p:cNvSpPr txBox="1"/>
          <p:nvPr/>
        </p:nvSpPr>
        <p:spPr>
          <a:xfrm>
            <a:off x="5847505" y="5068117"/>
            <a:ext cx="2946296" cy="369332"/>
          </a:xfrm>
          <a:prstGeom prst="rect">
            <a:avLst/>
          </a:prstGeom>
          <a:noFill/>
        </p:spPr>
        <p:txBody>
          <a:bodyPr wrap="square" rtlCol="0">
            <a:spAutoFit/>
          </a:bodyPr>
          <a:lstStyle/>
          <a:p>
            <a:r>
              <a:rPr lang="tr-TR" i="1" dirty="0">
                <a:latin typeface="Corbel" panose="020B0503020204020204" pitchFamily="34" charset="0"/>
              </a:rPr>
              <a:t>Etkileşim</a:t>
            </a:r>
          </a:p>
        </p:txBody>
      </p:sp>
      <p:sp>
        <p:nvSpPr>
          <p:cNvPr id="14" name="İkizkenar Üçgen 13">
            <a:extLst>
              <a:ext uri="{FF2B5EF4-FFF2-40B4-BE49-F238E27FC236}">
                <a16:creationId xmlns:a16="http://schemas.microsoft.com/office/drawing/2014/main" id="{EA7C1B85-9CEC-4BA7-AE55-114E9442B3B3}"/>
              </a:ext>
            </a:extLst>
          </p:cNvPr>
          <p:cNvSpPr/>
          <p:nvPr/>
        </p:nvSpPr>
        <p:spPr>
          <a:xfrm rot="10800000">
            <a:off x="4586744" y="2593882"/>
            <a:ext cx="1747812" cy="154784"/>
          </a:xfrm>
          <a:prstGeom prst="triangle">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14596B95-61B7-4FCC-B60C-4F1A7757185F}"/>
              </a:ext>
            </a:extLst>
          </p:cNvPr>
          <p:cNvSpPr txBox="1"/>
          <p:nvPr/>
        </p:nvSpPr>
        <p:spPr>
          <a:xfrm>
            <a:off x="4324136" y="2693253"/>
            <a:ext cx="2371725" cy="369332"/>
          </a:xfrm>
          <a:prstGeom prst="rect">
            <a:avLst/>
          </a:prstGeom>
          <a:noFill/>
        </p:spPr>
        <p:txBody>
          <a:bodyPr wrap="square" rtlCol="0">
            <a:spAutoFit/>
          </a:bodyPr>
          <a:lstStyle/>
          <a:p>
            <a:r>
              <a:rPr lang="tr-TR" dirty="0"/>
              <a:t>1. Uygulama Aşaması</a:t>
            </a:r>
          </a:p>
        </p:txBody>
      </p:sp>
      <p:sp>
        <p:nvSpPr>
          <p:cNvPr id="16" name="İkizkenar Üçgen 15">
            <a:extLst>
              <a:ext uri="{FF2B5EF4-FFF2-40B4-BE49-F238E27FC236}">
                <a16:creationId xmlns:a16="http://schemas.microsoft.com/office/drawing/2014/main" id="{C1D74D4E-20F9-4477-B879-93CF92E26CAB}"/>
              </a:ext>
            </a:extLst>
          </p:cNvPr>
          <p:cNvSpPr/>
          <p:nvPr/>
        </p:nvSpPr>
        <p:spPr>
          <a:xfrm rot="10800000">
            <a:off x="4586743" y="3033639"/>
            <a:ext cx="1747812" cy="154784"/>
          </a:xfrm>
          <a:prstGeom prst="triangle">
            <a:avLst/>
          </a:prstGeom>
          <a:solidFill>
            <a:srgbClr val="54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E0CA54F3-C31E-448B-B55B-47D1B21300CB}"/>
              </a:ext>
            </a:extLst>
          </p:cNvPr>
          <p:cNvSpPr txBox="1"/>
          <p:nvPr/>
        </p:nvSpPr>
        <p:spPr>
          <a:xfrm>
            <a:off x="4324135" y="3122392"/>
            <a:ext cx="2371725" cy="923330"/>
          </a:xfrm>
          <a:prstGeom prst="rect">
            <a:avLst/>
          </a:prstGeom>
          <a:noFill/>
        </p:spPr>
        <p:txBody>
          <a:bodyPr wrap="square" rtlCol="0">
            <a:spAutoFit/>
          </a:bodyPr>
          <a:lstStyle/>
          <a:p>
            <a:r>
              <a:rPr lang="tr-TR" dirty="0"/>
              <a:t>2. Uygulama Aşaması</a:t>
            </a:r>
          </a:p>
          <a:p>
            <a:r>
              <a:rPr lang="tr-TR" dirty="0"/>
              <a:t>	  …</a:t>
            </a:r>
          </a:p>
          <a:p>
            <a:endParaRPr lang="tr-TR" dirty="0"/>
          </a:p>
        </p:txBody>
      </p:sp>
      <p:sp>
        <p:nvSpPr>
          <p:cNvPr id="19" name="Metin Yer Tutucusu 1">
            <a:extLst>
              <a:ext uri="{FF2B5EF4-FFF2-40B4-BE49-F238E27FC236}">
                <a16:creationId xmlns:a16="http://schemas.microsoft.com/office/drawing/2014/main" id="{4ECDA114-3427-4BEE-BAAE-495ED8BFA769}"/>
              </a:ext>
            </a:extLst>
          </p:cNvPr>
          <p:cNvSpPr>
            <a:spLocks noGrp="1"/>
          </p:cNvSpPr>
          <p:nvPr>
            <p:ph type="body" idx="1"/>
          </p:nvPr>
        </p:nvSpPr>
        <p:spPr>
          <a:xfrm>
            <a:off x="472966" y="1749972"/>
            <a:ext cx="3058510" cy="3358056"/>
          </a:xfrm>
        </p:spPr>
        <p:txBody>
          <a:bodyPr anchor="ctr">
            <a:normAutofit/>
          </a:bodyPr>
          <a:lstStyle/>
          <a:p>
            <a:pPr>
              <a:lnSpc>
                <a:spcPct val="170000"/>
              </a:lnSpc>
            </a:pPr>
            <a:r>
              <a:rPr lang="tr-TR" sz="2800" b="0" dirty="0"/>
              <a:t>Ulaşım Planlaması ve Trafik Mühendisliği</a:t>
            </a:r>
            <a:endParaRPr lang="en-US" sz="2800" b="0" dirty="0"/>
          </a:p>
        </p:txBody>
      </p:sp>
    </p:spTree>
    <p:extLst>
      <p:ext uri="{BB962C8B-B14F-4D97-AF65-F5344CB8AC3E}">
        <p14:creationId xmlns:p14="http://schemas.microsoft.com/office/powerpoint/2010/main" val="47719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8F10B663-66CB-4411-AD92-A58FB1848CE2}"/>
              </a:ext>
            </a:extLst>
          </p:cNvPr>
          <p:cNvSpPr/>
          <p:nvPr/>
        </p:nvSpPr>
        <p:spPr>
          <a:xfrm>
            <a:off x="222400" y="2951949"/>
            <a:ext cx="4447309" cy="1384995"/>
          </a:xfrm>
          <a:prstGeom prst="rect">
            <a:avLst/>
          </a:prstGeom>
        </p:spPr>
        <p:txBody>
          <a:bodyPr wrap="square">
            <a:spAutoFit/>
          </a:bodyPr>
          <a:lstStyle/>
          <a:p>
            <a:pPr algn="ctr"/>
            <a:r>
              <a:rPr lang="tr-TR" sz="2800" b="1" dirty="0">
                <a:solidFill>
                  <a:schemeClr val="bg1"/>
                </a:solidFill>
                <a:latin typeface="Corbel" panose="020B0503020204020204" pitchFamily="34" charset="0"/>
              </a:rPr>
              <a:t>Bölüm I: 2020-2023 Ulusal Akıllı Şehir Stratejisi ve Eylem Planı</a:t>
            </a:r>
          </a:p>
        </p:txBody>
      </p:sp>
      <p:sp>
        <p:nvSpPr>
          <p:cNvPr id="8" name="Dikdörtgen 7">
            <a:extLst>
              <a:ext uri="{FF2B5EF4-FFF2-40B4-BE49-F238E27FC236}">
                <a16:creationId xmlns:a16="http://schemas.microsoft.com/office/drawing/2014/main" id="{B348A9E0-6660-4BE3-A4C2-E6958ABF39D4}"/>
              </a:ext>
            </a:extLst>
          </p:cNvPr>
          <p:cNvSpPr/>
          <p:nvPr/>
        </p:nvSpPr>
        <p:spPr>
          <a:xfrm>
            <a:off x="5239662" y="1749474"/>
            <a:ext cx="6545943" cy="3359061"/>
          </a:xfrm>
          <a:prstGeom prst="rect">
            <a:avLst/>
          </a:prstGeom>
        </p:spPr>
        <p:txBody>
          <a:bodyPr wrap="square">
            <a:spAutoFit/>
          </a:bodyPr>
          <a:lstStyle/>
          <a:p>
            <a:pPr marL="342891" indent="-342891">
              <a:lnSpc>
                <a:spcPct val="150000"/>
              </a:lnSpc>
              <a:buFont typeface="Arial" panose="020B0604020202020204" pitchFamily="34" charset="0"/>
              <a:buChar char="•"/>
            </a:pPr>
            <a:r>
              <a:rPr lang="tr-TR" sz="2400" kern="0" dirty="0">
                <a:latin typeface="Corbel" panose="020B0503020204020204" pitchFamily="34" charset="0"/>
                <a:ea typeface="Times New Roman" panose="02020603050405020304" pitchFamily="18" charset="0"/>
                <a:cs typeface="Times New Roman" panose="02020603050405020304" pitchFamily="18" charset="0"/>
              </a:rPr>
              <a:t>Akıllı Şehir Nedir?</a:t>
            </a:r>
          </a:p>
          <a:p>
            <a:pPr marL="342891" indent="-342891">
              <a:lnSpc>
                <a:spcPct val="150000"/>
              </a:lnSpc>
              <a:buFont typeface="Arial" panose="020B0604020202020204" pitchFamily="34" charset="0"/>
              <a:buChar char="•"/>
            </a:pPr>
            <a:r>
              <a:rPr lang="tr-TR" sz="2400" kern="0" dirty="0">
                <a:latin typeface="Corbel" panose="020B0503020204020204" pitchFamily="34" charset="0"/>
                <a:ea typeface="Times New Roman" panose="02020603050405020304" pitchFamily="18" charset="0"/>
                <a:cs typeface="Times New Roman" panose="02020603050405020304" pitchFamily="18" charset="0"/>
              </a:rPr>
              <a:t>Akıllı Şehir Bileşenleri</a:t>
            </a:r>
          </a:p>
          <a:p>
            <a:pPr marL="342891" indent="-342891">
              <a:lnSpc>
                <a:spcPct val="150000"/>
              </a:lnSpc>
              <a:buFont typeface="Arial" panose="020B0604020202020204" pitchFamily="34" charset="0"/>
              <a:buChar char="•"/>
            </a:pPr>
            <a:r>
              <a:rPr lang="tr-TR" sz="2400" kern="0" dirty="0">
                <a:latin typeface="Corbel" panose="020B0503020204020204" pitchFamily="34" charset="0"/>
                <a:ea typeface="Times New Roman" panose="02020603050405020304" pitchFamily="18" charset="0"/>
                <a:cs typeface="Times New Roman" panose="02020603050405020304" pitchFamily="18" charset="0"/>
              </a:rPr>
              <a:t>Akıllı Şehirlere İlişkin Üst Düzey Politikalar ve Tematik Stratejiler</a:t>
            </a:r>
          </a:p>
          <a:p>
            <a:pPr marL="342891" indent="-342891">
              <a:lnSpc>
                <a:spcPct val="150000"/>
              </a:lnSpc>
              <a:buFont typeface="Arial" panose="020B0604020202020204" pitchFamily="34" charset="0"/>
              <a:buChar char="•"/>
            </a:pPr>
            <a:r>
              <a:rPr lang="tr-TR" sz="2400" dirty="0">
                <a:latin typeface="Corbel" panose="020B0503020204020204" pitchFamily="34" charset="0"/>
              </a:rPr>
              <a:t>Şehirlerin Karşı Karşıya Kaldıkları ve Gelecekte Karşılaşacakları Temel Sorunlar</a:t>
            </a:r>
            <a:endParaRPr lang="tr-TR" sz="2400" kern="0" dirty="0">
              <a:latin typeface="Corbel" panose="020B0503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195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8206E845-4E8C-4949-9186-5C184A0E90A9}"/>
              </a:ext>
            </a:extLst>
          </p:cNvPr>
          <p:cNvSpPr>
            <a:spLocks noGrp="1"/>
          </p:cNvSpPr>
          <p:nvPr>
            <p:ph type="body" idx="1"/>
          </p:nvPr>
        </p:nvSpPr>
        <p:spPr>
          <a:xfrm>
            <a:off x="707791" y="2333616"/>
            <a:ext cx="2635476" cy="2190768"/>
          </a:xfrm>
        </p:spPr>
        <p:txBody>
          <a:bodyPr anchor="ctr">
            <a:normAutofit/>
          </a:bodyPr>
          <a:lstStyle/>
          <a:p>
            <a:pPr>
              <a:lnSpc>
                <a:spcPct val="160000"/>
              </a:lnSpc>
            </a:pPr>
            <a:r>
              <a:rPr lang="tr-TR" sz="2800" b="0" dirty="0"/>
              <a:t>Otopark Yönetimi</a:t>
            </a:r>
            <a:endParaRPr lang="en-US" sz="2800" b="0" dirty="0"/>
          </a:p>
        </p:txBody>
      </p:sp>
      <p:sp>
        <p:nvSpPr>
          <p:cNvPr id="4" name="Dikdörtgen 3">
            <a:extLst>
              <a:ext uri="{FF2B5EF4-FFF2-40B4-BE49-F238E27FC236}">
                <a16:creationId xmlns:a16="http://schemas.microsoft.com/office/drawing/2014/main" id="{4295A74C-9487-4C70-861C-863CF3679AF0}"/>
              </a:ext>
            </a:extLst>
          </p:cNvPr>
          <p:cNvSpPr/>
          <p:nvPr/>
        </p:nvSpPr>
        <p:spPr>
          <a:xfrm>
            <a:off x="3734669" y="850782"/>
            <a:ext cx="7749540" cy="5491888"/>
          </a:xfrm>
          <a:prstGeom prst="rect">
            <a:avLst/>
          </a:prstGeom>
        </p:spPr>
        <p:txBody>
          <a:bodyPr wrap="square">
            <a:spAutoFit/>
          </a:bodyPr>
          <a:lstStyle/>
          <a:p>
            <a:pPr algn="just">
              <a:lnSpc>
                <a:spcPct val="150000"/>
              </a:lnSpc>
              <a:spcAft>
                <a:spcPts val="800"/>
              </a:spcAft>
            </a:pPr>
            <a:r>
              <a:rPr lang="tr-TR" sz="2000" dirty="0">
                <a:latin typeface="Corbel" panose="020B0503020204020204" pitchFamily="34" charset="0"/>
                <a:ea typeface="Calibri" panose="020F0502020204030204" pitchFamily="34" charset="0"/>
                <a:cs typeface="Times New Roman" panose="02020603050405020304" pitchFamily="18" charset="0"/>
              </a:rPr>
              <a:t>Bütüncül bir otopark yönetimi politikası öncelikle temel ulaşım politikalarını destekleyici yönde olmalıdır. Şehir merkezlerinde yol kenarı ve açık/kapalı olmak üzere temel olarak iki tür otopark alanı mevcuttur. Bu alanlar bir bütün olarak değerlendirilmeli ve yönetilmelidir.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2000" dirty="0">
                <a:latin typeface="Corbel" panose="020B0503020204020204" pitchFamily="34" charset="0"/>
                <a:ea typeface="Calibri" panose="020F0502020204030204" pitchFamily="34" charset="0"/>
                <a:cs typeface="Times New Roman" panose="02020603050405020304" pitchFamily="18" charset="0"/>
              </a:rPr>
              <a:t>Kent merkezlerinde yayalaştırma ile birlikte otopark arzının azaltılması ve ücretlendirme otomobil ile olacak seyahatlerin azaltılması ile sonuçlanması ve sürdürülebilir ulaşım türlerinin desteklenmesine hizmet etmektedir. </a:t>
            </a:r>
          </a:p>
          <a:p>
            <a:pPr marL="800100" lvl="1" indent="-342900" algn="just">
              <a:lnSpc>
                <a:spcPct val="150000"/>
              </a:lnSpc>
              <a:spcAft>
                <a:spcPts val="800"/>
              </a:spcAft>
              <a:buAutoNum type="arabicPeriod"/>
            </a:pPr>
            <a:r>
              <a:rPr lang="tr-TR" sz="2000" dirty="0">
                <a:solidFill>
                  <a:srgbClr val="C00000"/>
                </a:solidFill>
                <a:latin typeface="Corbel" panose="020B0503020204020204" pitchFamily="34" charset="0"/>
                <a:ea typeface="Calibri" panose="020F0502020204030204" pitchFamily="34" charset="0"/>
                <a:cs typeface="Times New Roman" panose="02020603050405020304" pitchFamily="18" charset="0"/>
              </a:rPr>
              <a:t>Planlama</a:t>
            </a:r>
          </a:p>
          <a:p>
            <a:pPr marL="800100" lvl="1" indent="-342900" algn="just">
              <a:lnSpc>
                <a:spcPct val="150000"/>
              </a:lnSpc>
              <a:spcAft>
                <a:spcPts val="800"/>
              </a:spcAft>
              <a:buAutoNum type="arabicPeriod"/>
            </a:pPr>
            <a:r>
              <a:rPr lang="tr-TR" sz="2000" dirty="0">
                <a:solidFill>
                  <a:srgbClr val="C00000"/>
                </a:solidFill>
                <a:latin typeface="Corbel" panose="020B0503020204020204" pitchFamily="34" charset="0"/>
                <a:ea typeface="Calibri" panose="020F0502020204030204" pitchFamily="34" charset="0"/>
                <a:cs typeface="Times New Roman" panose="02020603050405020304" pitchFamily="18" charset="0"/>
              </a:rPr>
              <a:t>Ücretlendirme</a:t>
            </a:r>
          </a:p>
          <a:p>
            <a:pPr marL="800100" lvl="1" indent="-342900" algn="just">
              <a:lnSpc>
                <a:spcPct val="150000"/>
              </a:lnSpc>
              <a:spcAft>
                <a:spcPts val="800"/>
              </a:spcAft>
              <a:buAutoNum type="arabicPeriod"/>
            </a:pPr>
            <a:r>
              <a:rPr lang="tr-TR" sz="2000" dirty="0">
                <a:solidFill>
                  <a:srgbClr val="C00000"/>
                </a:solidFill>
                <a:latin typeface="Corbel" panose="020B0503020204020204" pitchFamily="34" charset="0"/>
                <a:ea typeface="Calibri" panose="020F0502020204030204" pitchFamily="34" charset="0"/>
                <a:cs typeface="Times New Roman" panose="02020603050405020304" pitchFamily="18" charset="0"/>
              </a:rPr>
              <a:t>Yönlendirme</a:t>
            </a:r>
            <a:endParaRPr lang="en-US" sz="2000" dirty="0">
              <a:solidFill>
                <a:srgbClr val="C00000"/>
              </a:solidFill>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2704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84D702C0-EC42-464C-85EC-445551E71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9" y="1432530"/>
            <a:ext cx="4371464" cy="4722058"/>
          </a:xfrm>
          <a:prstGeom prst="rect">
            <a:avLst/>
          </a:prstGeom>
        </p:spPr>
      </p:pic>
      <p:pic>
        <p:nvPicPr>
          <p:cNvPr id="4" name="Resim 3">
            <a:extLst>
              <a:ext uri="{FF2B5EF4-FFF2-40B4-BE49-F238E27FC236}">
                <a16:creationId xmlns:a16="http://schemas.microsoft.com/office/drawing/2014/main" id="{4049B488-7EF5-4EBB-A26E-03141A55C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5254" y="3618345"/>
            <a:ext cx="1806653" cy="2580932"/>
          </a:xfrm>
          <a:prstGeom prst="rect">
            <a:avLst/>
          </a:prstGeom>
        </p:spPr>
      </p:pic>
      <p:pic>
        <p:nvPicPr>
          <p:cNvPr id="5" name="Resim 4">
            <a:extLst>
              <a:ext uri="{FF2B5EF4-FFF2-40B4-BE49-F238E27FC236}">
                <a16:creationId xmlns:a16="http://schemas.microsoft.com/office/drawing/2014/main" id="{33FBDCA6-754B-40A5-A1E7-6CEAAA3548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2148" y="936024"/>
            <a:ext cx="1859759" cy="2656799"/>
          </a:xfrm>
          <a:prstGeom prst="rect">
            <a:avLst/>
          </a:prstGeom>
        </p:spPr>
      </p:pic>
      <p:grpSp>
        <p:nvGrpSpPr>
          <p:cNvPr id="6" name="Grup 15">
            <a:extLst>
              <a:ext uri="{FF2B5EF4-FFF2-40B4-BE49-F238E27FC236}">
                <a16:creationId xmlns:a16="http://schemas.microsoft.com/office/drawing/2014/main" id="{8EE5B4D1-8393-4EF7-90DC-23ACB9919147}"/>
              </a:ext>
            </a:extLst>
          </p:cNvPr>
          <p:cNvGrpSpPr/>
          <p:nvPr/>
        </p:nvGrpSpPr>
        <p:grpSpPr>
          <a:xfrm>
            <a:off x="6200094" y="1001084"/>
            <a:ext cx="5653549" cy="5120375"/>
            <a:chOff x="827584" y="1184134"/>
            <a:chExt cx="5832648" cy="5366838"/>
          </a:xfrm>
        </p:grpSpPr>
        <p:sp>
          <p:nvSpPr>
            <p:cNvPr id="7" name="Serbest Form 8">
              <a:extLst>
                <a:ext uri="{FF2B5EF4-FFF2-40B4-BE49-F238E27FC236}">
                  <a16:creationId xmlns:a16="http://schemas.microsoft.com/office/drawing/2014/main" id="{91B96F78-29C5-4CEF-94CD-80A9431B56C2}"/>
                </a:ext>
              </a:extLst>
            </p:cNvPr>
            <p:cNvSpPr/>
            <p:nvPr/>
          </p:nvSpPr>
          <p:spPr>
            <a:xfrm>
              <a:off x="827584" y="1184134"/>
              <a:ext cx="5832648" cy="993859"/>
            </a:xfrm>
            <a:custGeom>
              <a:avLst/>
              <a:gdLst>
                <a:gd name="connsiteX0" fmla="*/ 0 w 7992888"/>
                <a:gd name="connsiteY0" fmla="*/ 91385 h 913850"/>
                <a:gd name="connsiteX1" fmla="*/ 91385 w 7992888"/>
                <a:gd name="connsiteY1" fmla="*/ 0 h 913850"/>
                <a:gd name="connsiteX2" fmla="*/ 7901503 w 7992888"/>
                <a:gd name="connsiteY2" fmla="*/ 0 h 913850"/>
                <a:gd name="connsiteX3" fmla="*/ 7992888 w 7992888"/>
                <a:gd name="connsiteY3" fmla="*/ 91385 h 913850"/>
                <a:gd name="connsiteX4" fmla="*/ 7992888 w 7992888"/>
                <a:gd name="connsiteY4" fmla="*/ 822465 h 913850"/>
                <a:gd name="connsiteX5" fmla="*/ 7901503 w 7992888"/>
                <a:gd name="connsiteY5" fmla="*/ 913850 h 913850"/>
                <a:gd name="connsiteX6" fmla="*/ 91385 w 7992888"/>
                <a:gd name="connsiteY6" fmla="*/ 913850 h 913850"/>
                <a:gd name="connsiteX7" fmla="*/ 0 w 7992888"/>
                <a:gd name="connsiteY7" fmla="*/ 822465 h 913850"/>
                <a:gd name="connsiteX8" fmla="*/ 0 w 7992888"/>
                <a:gd name="connsiteY8" fmla="*/ 91385 h 9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2888" h="913850">
                  <a:moveTo>
                    <a:pt x="0" y="91385"/>
                  </a:moveTo>
                  <a:cubicBezTo>
                    <a:pt x="0" y="40914"/>
                    <a:pt x="40914" y="0"/>
                    <a:pt x="91385" y="0"/>
                  </a:cubicBezTo>
                  <a:lnTo>
                    <a:pt x="7901503" y="0"/>
                  </a:lnTo>
                  <a:cubicBezTo>
                    <a:pt x="7951974" y="0"/>
                    <a:pt x="7992888" y="40914"/>
                    <a:pt x="7992888" y="91385"/>
                  </a:cubicBezTo>
                  <a:lnTo>
                    <a:pt x="7992888" y="822465"/>
                  </a:lnTo>
                  <a:cubicBezTo>
                    <a:pt x="7992888" y="872936"/>
                    <a:pt x="7951974" y="913850"/>
                    <a:pt x="7901503" y="913850"/>
                  </a:cubicBezTo>
                  <a:lnTo>
                    <a:pt x="91385" y="913850"/>
                  </a:lnTo>
                  <a:cubicBezTo>
                    <a:pt x="40914" y="913850"/>
                    <a:pt x="0" y="872936"/>
                    <a:pt x="0" y="822465"/>
                  </a:cubicBezTo>
                  <a:lnTo>
                    <a:pt x="0" y="91385"/>
                  </a:lnTo>
                  <a:close/>
                </a:path>
              </a:pathLst>
            </a:custGeom>
            <a:solidFill>
              <a:srgbClr val="FF0000"/>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43302" tIns="53340" rIns="53341" bIns="53340" numCol="1" spcCol="1270" anchor="t" anchorCtr="0">
              <a:noAutofit/>
            </a:bodyPr>
            <a:lstStyle/>
            <a:p>
              <a:pPr defTabSz="622300">
                <a:lnSpc>
                  <a:spcPct val="90000"/>
                </a:lnSpc>
                <a:spcBef>
                  <a:spcPct val="0"/>
                </a:spcBef>
                <a:spcAft>
                  <a:spcPct val="35000"/>
                </a:spcAft>
              </a:pPr>
              <a:r>
                <a:rPr lang="tr-TR" sz="1400" b="1" dirty="0">
                  <a:solidFill>
                    <a:prstClr val="black"/>
                  </a:solidFill>
                  <a:latin typeface="Calibri"/>
                </a:rPr>
                <a:t>Kırmızı Bordür</a:t>
              </a:r>
            </a:p>
            <a:p>
              <a:pPr marL="57150" lvl="1" indent="-57150" defTabSz="488950">
                <a:lnSpc>
                  <a:spcPct val="90000"/>
                </a:lnSpc>
                <a:spcBef>
                  <a:spcPct val="0"/>
                </a:spcBef>
                <a:spcAft>
                  <a:spcPct val="15000"/>
                </a:spcAft>
                <a:buFontTx/>
                <a:buChar char="••"/>
              </a:pPr>
              <a:r>
                <a:rPr lang="tr-TR" sz="1100" b="1" dirty="0">
                  <a:solidFill>
                    <a:prstClr val="black"/>
                  </a:solidFill>
                  <a:latin typeface="Calibri"/>
                </a:rPr>
                <a:t>Duraklama, park etme ve durmanın  yasak olduğu alanlardır.</a:t>
              </a:r>
            </a:p>
          </p:txBody>
        </p:sp>
        <p:sp>
          <p:nvSpPr>
            <p:cNvPr id="8" name="Serbest Form 9">
              <a:extLst>
                <a:ext uri="{FF2B5EF4-FFF2-40B4-BE49-F238E27FC236}">
                  <a16:creationId xmlns:a16="http://schemas.microsoft.com/office/drawing/2014/main" id="{88BF2BDE-D3FF-4C76-A13A-46FC4A6E48FF}"/>
                </a:ext>
              </a:extLst>
            </p:cNvPr>
            <p:cNvSpPr/>
            <p:nvPr/>
          </p:nvSpPr>
          <p:spPr>
            <a:xfrm>
              <a:off x="827584" y="2277379"/>
              <a:ext cx="5832648" cy="993859"/>
            </a:xfrm>
            <a:custGeom>
              <a:avLst/>
              <a:gdLst>
                <a:gd name="connsiteX0" fmla="*/ 0 w 7992888"/>
                <a:gd name="connsiteY0" fmla="*/ 91385 h 913850"/>
                <a:gd name="connsiteX1" fmla="*/ 91385 w 7992888"/>
                <a:gd name="connsiteY1" fmla="*/ 0 h 913850"/>
                <a:gd name="connsiteX2" fmla="*/ 7901503 w 7992888"/>
                <a:gd name="connsiteY2" fmla="*/ 0 h 913850"/>
                <a:gd name="connsiteX3" fmla="*/ 7992888 w 7992888"/>
                <a:gd name="connsiteY3" fmla="*/ 91385 h 913850"/>
                <a:gd name="connsiteX4" fmla="*/ 7992888 w 7992888"/>
                <a:gd name="connsiteY4" fmla="*/ 822465 h 913850"/>
                <a:gd name="connsiteX5" fmla="*/ 7901503 w 7992888"/>
                <a:gd name="connsiteY5" fmla="*/ 913850 h 913850"/>
                <a:gd name="connsiteX6" fmla="*/ 91385 w 7992888"/>
                <a:gd name="connsiteY6" fmla="*/ 913850 h 913850"/>
                <a:gd name="connsiteX7" fmla="*/ 0 w 7992888"/>
                <a:gd name="connsiteY7" fmla="*/ 822465 h 913850"/>
                <a:gd name="connsiteX8" fmla="*/ 0 w 7992888"/>
                <a:gd name="connsiteY8" fmla="*/ 91385 h 9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2888" h="913850">
                  <a:moveTo>
                    <a:pt x="0" y="91385"/>
                  </a:moveTo>
                  <a:cubicBezTo>
                    <a:pt x="0" y="40914"/>
                    <a:pt x="40914" y="0"/>
                    <a:pt x="91385" y="0"/>
                  </a:cubicBezTo>
                  <a:lnTo>
                    <a:pt x="7901503" y="0"/>
                  </a:lnTo>
                  <a:cubicBezTo>
                    <a:pt x="7951974" y="0"/>
                    <a:pt x="7992888" y="40914"/>
                    <a:pt x="7992888" y="91385"/>
                  </a:cubicBezTo>
                  <a:lnTo>
                    <a:pt x="7992888" y="822465"/>
                  </a:lnTo>
                  <a:cubicBezTo>
                    <a:pt x="7992888" y="872936"/>
                    <a:pt x="7951974" y="913850"/>
                    <a:pt x="7901503" y="913850"/>
                  </a:cubicBezTo>
                  <a:lnTo>
                    <a:pt x="91385" y="913850"/>
                  </a:lnTo>
                  <a:cubicBezTo>
                    <a:pt x="40914" y="913850"/>
                    <a:pt x="0" y="872936"/>
                    <a:pt x="0" y="822465"/>
                  </a:cubicBezTo>
                  <a:lnTo>
                    <a:pt x="0" y="91385"/>
                  </a:lnTo>
                  <a:close/>
                </a:path>
              </a:pathLst>
            </a:custGeom>
            <a:solidFill>
              <a:srgbClr val="FFFF00"/>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43302" tIns="53340" rIns="53341" bIns="53340" numCol="1" spcCol="1270" anchor="t" anchorCtr="0">
              <a:noAutofit/>
            </a:bodyPr>
            <a:lstStyle/>
            <a:p>
              <a:pPr defTabSz="622300">
                <a:lnSpc>
                  <a:spcPct val="90000"/>
                </a:lnSpc>
                <a:spcBef>
                  <a:spcPct val="0"/>
                </a:spcBef>
                <a:spcAft>
                  <a:spcPct val="35000"/>
                </a:spcAft>
              </a:pPr>
              <a:r>
                <a:rPr lang="tr-TR" sz="1400" b="1" dirty="0">
                  <a:solidFill>
                    <a:prstClr val="black"/>
                  </a:solidFill>
                  <a:latin typeface="Calibri"/>
                </a:rPr>
                <a:t>Sarı Bordür</a:t>
              </a:r>
            </a:p>
            <a:p>
              <a:pPr marL="57150" lvl="1" indent="-57150" defTabSz="488950">
                <a:lnSpc>
                  <a:spcPct val="90000"/>
                </a:lnSpc>
                <a:spcBef>
                  <a:spcPct val="0"/>
                </a:spcBef>
                <a:spcAft>
                  <a:spcPct val="15000"/>
                </a:spcAft>
                <a:buFontTx/>
                <a:buChar char="••"/>
              </a:pPr>
              <a:r>
                <a:rPr lang="tr-TR" sz="1100" b="1" dirty="0">
                  <a:solidFill>
                    <a:prstClr val="black"/>
                  </a:solidFill>
                  <a:latin typeface="Calibri"/>
                </a:rPr>
                <a:t>Yükleme-boşaltma için kullanılan alanlardır.</a:t>
              </a:r>
            </a:p>
            <a:p>
              <a:pPr marL="57150" lvl="1" indent="-57150" defTabSz="488950">
                <a:lnSpc>
                  <a:spcPct val="90000"/>
                </a:lnSpc>
                <a:spcBef>
                  <a:spcPct val="0"/>
                </a:spcBef>
                <a:spcAft>
                  <a:spcPct val="15000"/>
                </a:spcAft>
                <a:buFontTx/>
                <a:buChar char="••"/>
              </a:pPr>
              <a:r>
                <a:rPr lang="tr-TR" sz="1100" b="1" dirty="0">
                  <a:solidFill>
                    <a:prstClr val="black"/>
                  </a:solidFill>
                  <a:latin typeface="Calibri"/>
                </a:rPr>
                <a:t> En fazla park süresi 30 dakikadır.</a:t>
              </a:r>
            </a:p>
            <a:p>
              <a:pPr marL="57150" lvl="1" indent="-57150" defTabSz="488950">
                <a:lnSpc>
                  <a:spcPct val="90000"/>
                </a:lnSpc>
                <a:spcBef>
                  <a:spcPct val="0"/>
                </a:spcBef>
                <a:spcAft>
                  <a:spcPct val="15000"/>
                </a:spcAft>
                <a:buFontTx/>
                <a:buChar char="••"/>
              </a:pPr>
              <a:r>
                <a:rPr lang="tr-TR" sz="1100" b="1" dirty="0">
                  <a:solidFill>
                    <a:prstClr val="black"/>
                  </a:solidFill>
                  <a:latin typeface="Calibri"/>
                </a:rPr>
                <a:t>Pazar günleri hariç 07:00-18:00 arasında geçerlidir.</a:t>
              </a:r>
            </a:p>
          </p:txBody>
        </p:sp>
        <p:sp>
          <p:nvSpPr>
            <p:cNvPr id="9" name="Serbest Form 10">
              <a:extLst>
                <a:ext uri="{FF2B5EF4-FFF2-40B4-BE49-F238E27FC236}">
                  <a16:creationId xmlns:a16="http://schemas.microsoft.com/office/drawing/2014/main" id="{24066BE4-F308-44CA-97A6-A92281A2C8B3}"/>
                </a:ext>
              </a:extLst>
            </p:cNvPr>
            <p:cNvSpPr/>
            <p:nvPr/>
          </p:nvSpPr>
          <p:spPr>
            <a:xfrm>
              <a:off x="827584" y="3370624"/>
              <a:ext cx="5832648" cy="993859"/>
            </a:xfrm>
            <a:custGeom>
              <a:avLst/>
              <a:gdLst>
                <a:gd name="connsiteX0" fmla="*/ 0 w 7992888"/>
                <a:gd name="connsiteY0" fmla="*/ 91385 h 913850"/>
                <a:gd name="connsiteX1" fmla="*/ 91385 w 7992888"/>
                <a:gd name="connsiteY1" fmla="*/ 0 h 913850"/>
                <a:gd name="connsiteX2" fmla="*/ 7901503 w 7992888"/>
                <a:gd name="connsiteY2" fmla="*/ 0 h 913850"/>
                <a:gd name="connsiteX3" fmla="*/ 7992888 w 7992888"/>
                <a:gd name="connsiteY3" fmla="*/ 91385 h 913850"/>
                <a:gd name="connsiteX4" fmla="*/ 7992888 w 7992888"/>
                <a:gd name="connsiteY4" fmla="*/ 822465 h 913850"/>
                <a:gd name="connsiteX5" fmla="*/ 7901503 w 7992888"/>
                <a:gd name="connsiteY5" fmla="*/ 913850 h 913850"/>
                <a:gd name="connsiteX6" fmla="*/ 91385 w 7992888"/>
                <a:gd name="connsiteY6" fmla="*/ 913850 h 913850"/>
                <a:gd name="connsiteX7" fmla="*/ 0 w 7992888"/>
                <a:gd name="connsiteY7" fmla="*/ 822465 h 913850"/>
                <a:gd name="connsiteX8" fmla="*/ 0 w 7992888"/>
                <a:gd name="connsiteY8" fmla="*/ 91385 h 9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2888" h="913850">
                  <a:moveTo>
                    <a:pt x="0" y="91385"/>
                  </a:moveTo>
                  <a:cubicBezTo>
                    <a:pt x="0" y="40914"/>
                    <a:pt x="40914" y="0"/>
                    <a:pt x="91385" y="0"/>
                  </a:cubicBezTo>
                  <a:lnTo>
                    <a:pt x="7901503" y="0"/>
                  </a:lnTo>
                  <a:cubicBezTo>
                    <a:pt x="7951974" y="0"/>
                    <a:pt x="7992888" y="40914"/>
                    <a:pt x="7992888" y="91385"/>
                  </a:cubicBezTo>
                  <a:lnTo>
                    <a:pt x="7992888" y="822465"/>
                  </a:lnTo>
                  <a:cubicBezTo>
                    <a:pt x="7992888" y="872936"/>
                    <a:pt x="7951974" y="913850"/>
                    <a:pt x="7901503" y="913850"/>
                  </a:cubicBezTo>
                  <a:lnTo>
                    <a:pt x="91385" y="913850"/>
                  </a:lnTo>
                  <a:cubicBezTo>
                    <a:pt x="40914" y="913850"/>
                    <a:pt x="0" y="872936"/>
                    <a:pt x="0" y="822465"/>
                  </a:cubicBezTo>
                  <a:lnTo>
                    <a:pt x="0" y="91385"/>
                  </a:lnTo>
                  <a:close/>
                </a:path>
              </a:pathLst>
            </a:cu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43302" tIns="53340" rIns="53341" bIns="53340" numCol="1" spcCol="1270" anchor="t" anchorCtr="0">
              <a:noAutofit/>
            </a:bodyPr>
            <a:lstStyle/>
            <a:p>
              <a:pPr defTabSz="622300">
                <a:lnSpc>
                  <a:spcPct val="90000"/>
                </a:lnSpc>
                <a:spcBef>
                  <a:spcPct val="0"/>
                </a:spcBef>
                <a:spcAft>
                  <a:spcPct val="35000"/>
                </a:spcAft>
              </a:pPr>
              <a:r>
                <a:rPr lang="tr-TR" sz="1400" b="1" dirty="0">
                  <a:solidFill>
                    <a:prstClr val="black"/>
                  </a:solidFill>
                  <a:latin typeface="Calibri"/>
                </a:rPr>
                <a:t>Beyaz Bordür</a:t>
              </a:r>
            </a:p>
            <a:p>
              <a:pPr marL="57150" lvl="1" indent="-57150" defTabSz="488950">
                <a:lnSpc>
                  <a:spcPct val="90000"/>
                </a:lnSpc>
                <a:spcBef>
                  <a:spcPct val="0"/>
                </a:spcBef>
                <a:spcAft>
                  <a:spcPct val="15000"/>
                </a:spcAft>
                <a:buFontTx/>
                <a:buChar char="••"/>
              </a:pPr>
              <a:r>
                <a:rPr lang="tr-TR" sz="1100" b="1" dirty="0">
                  <a:solidFill>
                    <a:prstClr val="black"/>
                  </a:solidFill>
                  <a:latin typeface="Calibri"/>
                </a:rPr>
                <a:t>Yolcu indirme bindirme için kullanılan alanlardır.</a:t>
              </a:r>
            </a:p>
            <a:p>
              <a:pPr marL="57150" lvl="1" indent="-57150" defTabSz="488950">
                <a:lnSpc>
                  <a:spcPct val="90000"/>
                </a:lnSpc>
                <a:spcBef>
                  <a:spcPct val="0"/>
                </a:spcBef>
                <a:spcAft>
                  <a:spcPct val="15000"/>
                </a:spcAft>
                <a:buFontTx/>
                <a:buChar char="••"/>
              </a:pPr>
              <a:r>
                <a:rPr lang="tr-TR" sz="1100" b="1" dirty="0">
                  <a:solidFill>
                    <a:prstClr val="black"/>
                  </a:solidFill>
                  <a:latin typeface="Calibri"/>
                </a:rPr>
                <a:t>En fazla park süresi 5 dakikadır.</a:t>
              </a:r>
            </a:p>
          </p:txBody>
        </p:sp>
        <p:sp>
          <p:nvSpPr>
            <p:cNvPr id="10" name="Serbest Form 11">
              <a:extLst>
                <a:ext uri="{FF2B5EF4-FFF2-40B4-BE49-F238E27FC236}">
                  <a16:creationId xmlns:a16="http://schemas.microsoft.com/office/drawing/2014/main" id="{28E078BB-8214-4872-B71F-7ADC63472B89}"/>
                </a:ext>
              </a:extLst>
            </p:cNvPr>
            <p:cNvSpPr/>
            <p:nvPr/>
          </p:nvSpPr>
          <p:spPr>
            <a:xfrm>
              <a:off x="827584" y="4463869"/>
              <a:ext cx="5832648" cy="993859"/>
            </a:xfrm>
            <a:custGeom>
              <a:avLst/>
              <a:gdLst>
                <a:gd name="connsiteX0" fmla="*/ 0 w 7992888"/>
                <a:gd name="connsiteY0" fmla="*/ 91385 h 913850"/>
                <a:gd name="connsiteX1" fmla="*/ 91385 w 7992888"/>
                <a:gd name="connsiteY1" fmla="*/ 0 h 913850"/>
                <a:gd name="connsiteX2" fmla="*/ 7901503 w 7992888"/>
                <a:gd name="connsiteY2" fmla="*/ 0 h 913850"/>
                <a:gd name="connsiteX3" fmla="*/ 7992888 w 7992888"/>
                <a:gd name="connsiteY3" fmla="*/ 91385 h 913850"/>
                <a:gd name="connsiteX4" fmla="*/ 7992888 w 7992888"/>
                <a:gd name="connsiteY4" fmla="*/ 822465 h 913850"/>
                <a:gd name="connsiteX5" fmla="*/ 7901503 w 7992888"/>
                <a:gd name="connsiteY5" fmla="*/ 913850 h 913850"/>
                <a:gd name="connsiteX6" fmla="*/ 91385 w 7992888"/>
                <a:gd name="connsiteY6" fmla="*/ 913850 h 913850"/>
                <a:gd name="connsiteX7" fmla="*/ 0 w 7992888"/>
                <a:gd name="connsiteY7" fmla="*/ 822465 h 913850"/>
                <a:gd name="connsiteX8" fmla="*/ 0 w 7992888"/>
                <a:gd name="connsiteY8" fmla="*/ 91385 h 9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2888" h="913850">
                  <a:moveTo>
                    <a:pt x="0" y="91385"/>
                  </a:moveTo>
                  <a:cubicBezTo>
                    <a:pt x="0" y="40914"/>
                    <a:pt x="40914" y="0"/>
                    <a:pt x="91385" y="0"/>
                  </a:cubicBezTo>
                  <a:lnTo>
                    <a:pt x="7901503" y="0"/>
                  </a:lnTo>
                  <a:cubicBezTo>
                    <a:pt x="7951974" y="0"/>
                    <a:pt x="7992888" y="40914"/>
                    <a:pt x="7992888" y="91385"/>
                  </a:cubicBezTo>
                  <a:lnTo>
                    <a:pt x="7992888" y="822465"/>
                  </a:lnTo>
                  <a:cubicBezTo>
                    <a:pt x="7992888" y="872936"/>
                    <a:pt x="7951974" y="913850"/>
                    <a:pt x="7901503" y="913850"/>
                  </a:cubicBezTo>
                  <a:lnTo>
                    <a:pt x="91385" y="913850"/>
                  </a:lnTo>
                  <a:cubicBezTo>
                    <a:pt x="40914" y="913850"/>
                    <a:pt x="0" y="872936"/>
                    <a:pt x="0" y="822465"/>
                  </a:cubicBezTo>
                  <a:lnTo>
                    <a:pt x="0" y="91385"/>
                  </a:lnTo>
                  <a:close/>
                </a:path>
              </a:pathLst>
            </a:custGeom>
            <a:solidFill>
              <a:srgbClr val="0066FF"/>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43302" tIns="53340" rIns="53341" bIns="53340" numCol="1" spcCol="1270" anchor="t" anchorCtr="0">
              <a:noAutofit/>
            </a:bodyPr>
            <a:lstStyle/>
            <a:p>
              <a:pPr defTabSz="622300">
                <a:lnSpc>
                  <a:spcPct val="90000"/>
                </a:lnSpc>
                <a:spcBef>
                  <a:spcPct val="0"/>
                </a:spcBef>
                <a:spcAft>
                  <a:spcPct val="35000"/>
                </a:spcAft>
              </a:pPr>
              <a:r>
                <a:rPr lang="tr-TR" sz="1400" b="1" dirty="0">
                  <a:solidFill>
                    <a:prstClr val="black"/>
                  </a:solidFill>
                  <a:latin typeface="Calibri"/>
                </a:rPr>
                <a:t>Mavi Bordür</a:t>
              </a:r>
            </a:p>
            <a:p>
              <a:pPr marL="57150" lvl="1" indent="-57150" defTabSz="488950">
                <a:lnSpc>
                  <a:spcPct val="90000"/>
                </a:lnSpc>
                <a:spcBef>
                  <a:spcPct val="0"/>
                </a:spcBef>
                <a:spcAft>
                  <a:spcPct val="15000"/>
                </a:spcAft>
                <a:buFontTx/>
                <a:buChar char="••"/>
              </a:pPr>
              <a:r>
                <a:rPr lang="tr-TR" sz="1100" b="1" dirty="0">
                  <a:solidFill>
                    <a:prstClr val="black"/>
                  </a:solidFill>
                  <a:latin typeface="Calibri"/>
                </a:rPr>
                <a:t>Engelliler için parklanma alanlarıdır.</a:t>
              </a:r>
            </a:p>
          </p:txBody>
        </p:sp>
        <p:sp>
          <p:nvSpPr>
            <p:cNvPr id="11" name="Serbest Form 12">
              <a:extLst>
                <a:ext uri="{FF2B5EF4-FFF2-40B4-BE49-F238E27FC236}">
                  <a16:creationId xmlns:a16="http://schemas.microsoft.com/office/drawing/2014/main" id="{0328D738-CD23-47FF-BE08-0820073B26E2}"/>
                </a:ext>
              </a:extLst>
            </p:cNvPr>
            <p:cNvSpPr/>
            <p:nvPr/>
          </p:nvSpPr>
          <p:spPr>
            <a:xfrm>
              <a:off x="827584" y="5557113"/>
              <a:ext cx="5832648" cy="993859"/>
            </a:xfrm>
            <a:custGeom>
              <a:avLst/>
              <a:gdLst>
                <a:gd name="connsiteX0" fmla="*/ 0 w 7992888"/>
                <a:gd name="connsiteY0" fmla="*/ 91385 h 913850"/>
                <a:gd name="connsiteX1" fmla="*/ 91385 w 7992888"/>
                <a:gd name="connsiteY1" fmla="*/ 0 h 913850"/>
                <a:gd name="connsiteX2" fmla="*/ 7901503 w 7992888"/>
                <a:gd name="connsiteY2" fmla="*/ 0 h 913850"/>
                <a:gd name="connsiteX3" fmla="*/ 7992888 w 7992888"/>
                <a:gd name="connsiteY3" fmla="*/ 91385 h 913850"/>
                <a:gd name="connsiteX4" fmla="*/ 7992888 w 7992888"/>
                <a:gd name="connsiteY4" fmla="*/ 822465 h 913850"/>
                <a:gd name="connsiteX5" fmla="*/ 7901503 w 7992888"/>
                <a:gd name="connsiteY5" fmla="*/ 913850 h 913850"/>
                <a:gd name="connsiteX6" fmla="*/ 91385 w 7992888"/>
                <a:gd name="connsiteY6" fmla="*/ 913850 h 913850"/>
                <a:gd name="connsiteX7" fmla="*/ 0 w 7992888"/>
                <a:gd name="connsiteY7" fmla="*/ 822465 h 913850"/>
                <a:gd name="connsiteX8" fmla="*/ 0 w 7992888"/>
                <a:gd name="connsiteY8" fmla="*/ 91385 h 91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2888" h="913850">
                  <a:moveTo>
                    <a:pt x="0" y="91385"/>
                  </a:moveTo>
                  <a:cubicBezTo>
                    <a:pt x="0" y="40914"/>
                    <a:pt x="40914" y="0"/>
                    <a:pt x="91385" y="0"/>
                  </a:cubicBezTo>
                  <a:lnTo>
                    <a:pt x="7901503" y="0"/>
                  </a:lnTo>
                  <a:cubicBezTo>
                    <a:pt x="7951974" y="0"/>
                    <a:pt x="7992888" y="40914"/>
                    <a:pt x="7992888" y="91385"/>
                  </a:cubicBezTo>
                  <a:lnTo>
                    <a:pt x="7992888" y="822465"/>
                  </a:lnTo>
                  <a:cubicBezTo>
                    <a:pt x="7992888" y="872936"/>
                    <a:pt x="7951974" y="913850"/>
                    <a:pt x="7901503" y="913850"/>
                  </a:cubicBezTo>
                  <a:lnTo>
                    <a:pt x="91385" y="913850"/>
                  </a:lnTo>
                  <a:cubicBezTo>
                    <a:pt x="40914" y="913850"/>
                    <a:pt x="0" y="872936"/>
                    <a:pt x="0" y="822465"/>
                  </a:cubicBezTo>
                  <a:lnTo>
                    <a:pt x="0" y="91385"/>
                  </a:lnTo>
                  <a:close/>
                </a:path>
              </a:pathLst>
            </a:custGeom>
            <a:solidFill>
              <a:srgbClr val="00B050"/>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43302" tIns="53340" rIns="53341" bIns="53340" numCol="1" spcCol="1270" anchor="t" anchorCtr="0">
              <a:noAutofit/>
            </a:bodyPr>
            <a:lstStyle/>
            <a:p>
              <a:pPr defTabSz="622300">
                <a:lnSpc>
                  <a:spcPct val="90000"/>
                </a:lnSpc>
                <a:spcBef>
                  <a:spcPct val="0"/>
                </a:spcBef>
                <a:spcAft>
                  <a:spcPct val="35000"/>
                </a:spcAft>
              </a:pPr>
              <a:r>
                <a:rPr lang="tr-TR" sz="1400" b="1" dirty="0">
                  <a:solidFill>
                    <a:prstClr val="black"/>
                  </a:solidFill>
                  <a:latin typeface="Calibri"/>
                </a:rPr>
                <a:t>Yeşil Bordür</a:t>
              </a:r>
            </a:p>
            <a:p>
              <a:pPr marL="57150" lvl="1" indent="-57150" defTabSz="488950">
                <a:lnSpc>
                  <a:spcPct val="90000"/>
                </a:lnSpc>
                <a:spcBef>
                  <a:spcPct val="0"/>
                </a:spcBef>
                <a:spcAft>
                  <a:spcPct val="15000"/>
                </a:spcAft>
                <a:buFontTx/>
                <a:buChar char="••"/>
              </a:pPr>
              <a:r>
                <a:rPr lang="tr-TR" sz="1100" b="1" dirty="0">
                  <a:solidFill>
                    <a:prstClr val="black"/>
                  </a:solidFill>
                  <a:latin typeface="Calibri"/>
                </a:rPr>
                <a:t>Süreli parklanma alanlarıdır.</a:t>
              </a:r>
            </a:p>
            <a:p>
              <a:pPr marL="57150" lvl="1" indent="-57150" defTabSz="488950">
                <a:lnSpc>
                  <a:spcPct val="90000"/>
                </a:lnSpc>
                <a:spcBef>
                  <a:spcPct val="0"/>
                </a:spcBef>
                <a:spcAft>
                  <a:spcPct val="15000"/>
                </a:spcAft>
                <a:buFontTx/>
                <a:buChar char="••"/>
              </a:pPr>
              <a:r>
                <a:rPr lang="tr-TR" sz="1100" b="1" dirty="0">
                  <a:solidFill>
                    <a:prstClr val="black"/>
                  </a:solidFill>
                  <a:latin typeface="Calibri"/>
                </a:rPr>
                <a:t>Alt bilgiler eklenerek kısıtlanabilir.</a:t>
              </a:r>
            </a:p>
          </p:txBody>
        </p:sp>
        <p:pic>
          <p:nvPicPr>
            <p:cNvPr id="12" name="Resim 11">
              <a:extLst>
                <a:ext uri="{FF2B5EF4-FFF2-40B4-BE49-F238E27FC236}">
                  <a16:creationId xmlns:a16="http://schemas.microsoft.com/office/drawing/2014/main" id="{AD92F459-0B4D-4F69-B761-EA0EFFEBDD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01" t="17451" r="2001" b="16400"/>
            <a:stretch/>
          </p:blipFill>
          <p:spPr>
            <a:xfrm>
              <a:off x="904140" y="4653455"/>
              <a:ext cx="612448" cy="626500"/>
            </a:xfrm>
            <a:prstGeom prst="rect">
              <a:avLst/>
            </a:prstGeom>
          </p:spPr>
        </p:pic>
        <p:pic>
          <p:nvPicPr>
            <p:cNvPr id="13" name="Resim 12">
              <a:extLst>
                <a:ext uri="{FF2B5EF4-FFF2-40B4-BE49-F238E27FC236}">
                  <a16:creationId xmlns:a16="http://schemas.microsoft.com/office/drawing/2014/main" id="{EBA14C48-1B89-4474-9618-CAB7B56547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350" b="15350"/>
            <a:stretch/>
          </p:blipFill>
          <p:spPr>
            <a:xfrm>
              <a:off x="898550" y="2422772"/>
              <a:ext cx="650652" cy="658910"/>
            </a:xfrm>
            <a:prstGeom prst="rect">
              <a:avLst/>
            </a:prstGeom>
          </p:spPr>
        </p:pic>
        <p:pic>
          <p:nvPicPr>
            <p:cNvPr id="14" name="Resim 13">
              <a:extLst>
                <a:ext uri="{FF2B5EF4-FFF2-40B4-BE49-F238E27FC236}">
                  <a16:creationId xmlns:a16="http://schemas.microsoft.com/office/drawing/2014/main" id="{3F538C7C-4C17-4B6E-8453-B64EE24209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5350" b="15350"/>
            <a:stretch/>
          </p:blipFill>
          <p:spPr>
            <a:xfrm>
              <a:off x="906215" y="3542665"/>
              <a:ext cx="642987" cy="651154"/>
            </a:xfrm>
            <a:prstGeom prst="rect">
              <a:avLst/>
            </a:prstGeom>
          </p:spPr>
        </p:pic>
        <p:pic>
          <p:nvPicPr>
            <p:cNvPr id="15" name="Resim 14">
              <a:extLst>
                <a:ext uri="{FF2B5EF4-FFF2-40B4-BE49-F238E27FC236}">
                  <a16:creationId xmlns:a16="http://schemas.microsoft.com/office/drawing/2014/main" id="{0DE32F5E-1DA0-4384-8280-FFAF879BB6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8550" y="1246688"/>
              <a:ext cx="618038" cy="903169"/>
            </a:xfrm>
            <a:prstGeom prst="rect">
              <a:avLst/>
            </a:prstGeom>
          </p:spPr>
        </p:pic>
        <p:pic>
          <p:nvPicPr>
            <p:cNvPr id="16" name="Resim 15">
              <a:extLst>
                <a:ext uri="{FF2B5EF4-FFF2-40B4-BE49-F238E27FC236}">
                  <a16:creationId xmlns:a16="http://schemas.microsoft.com/office/drawing/2014/main" id="{9D179769-97C0-4196-8BB7-CC4365ED7E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8550" y="5606209"/>
              <a:ext cx="618037" cy="903168"/>
            </a:xfrm>
            <a:prstGeom prst="rect">
              <a:avLst/>
            </a:prstGeom>
          </p:spPr>
        </p:pic>
      </p:grpSp>
      <p:sp>
        <p:nvSpPr>
          <p:cNvPr id="17" name="Metin kutusu 16">
            <a:extLst>
              <a:ext uri="{FF2B5EF4-FFF2-40B4-BE49-F238E27FC236}">
                <a16:creationId xmlns:a16="http://schemas.microsoft.com/office/drawing/2014/main" id="{C8DC16DB-3B37-4DC1-A2C4-4EA7A71DF4A6}"/>
              </a:ext>
            </a:extLst>
          </p:cNvPr>
          <p:cNvSpPr txBox="1"/>
          <p:nvPr/>
        </p:nvSpPr>
        <p:spPr>
          <a:xfrm>
            <a:off x="338357" y="864621"/>
            <a:ext cx="4246191" cy="523220"/>
          </a:xfrm>
          <a:prstGeom prst="rect">
            <a:avLst/>
          </a:prstGeom>
          <a:noFill/>
        </p:spPr>
        <p:txBody>
          <a:bodyPr wrap="square" rtlCol="0">
            <a:spAutoFit/>
          </a:bodyPr>
          <a:lstStyle/>
          <a:p>
            <a:r>
              <a:rPr lang="tr-TR" sz="2800" dirty="0">
                <a:solidFill>
                  <a:srgbClr val="C00000"/>
                </a:solidFill>
                <a:latin typeface="Corbel" panose="020B0503020204020204" pitchFamily="34" charset="0"/>
              </a:rPr>
              <a:t>1. Planlama</a:t>
            </a:r>
            <a:endParaRPr lang="en-US" sz="2800" dirty="0">
              <a:solidFill>
                <a:srgbClr val="C00000"/>
              </a:solidFill>
              <a:latin typeface="Corbel" panose="020B0503020204020204" pitchFamily="34" charset="0"/>
            </a:endParaRPr>
          </a:p>
        </p:txBody>
      </p:sp>
    </p:spTree>
    <p:extLst>
      <p:ext uri="{BB962C8B-B14F-4D97-AF65-F5344CB8AC3E}">
        <p14:creationId xmlns:p14="http://schemas.microsoft.com/office/powerpoint/2010/main" val="133383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Ä°lgili resim">
            <a:extLst>
              <a:ext uri="{FF2B5EF4-FFF2-40B4-BE49-F238E27FC236}">
                <a16:creationId xmlns:a16="http://schemas.microsoft.com/office/drawing/2014/main" id="{DBDBC4DB-2699-4D1C-8DD8-BCDBEE9AB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514" y="1548832"/>
            <a:ext cx="3858999" cy="18844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Ä°lgili resim">
            <a:extLst>
              <a:ext uri="{FF2B5EF4-FFF2-40B4-BE49-F238E27FC236}">
                <a16:creationId xmlns:a16="http://schemas.microsoft.com/office/drawing/2014/main" id="{FE961CBC-36F7-4740-A0A9-3CA61A2EC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1163" y="3499956"/>
            <a:ext cx="1657350" cy="23789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Ä°lgili resim">
            <a:extLst>
              <a:ext uri="{FF2B5EF4-FFF2-40B4-BE49-F238E27FC236}">
                <a16:creationId xmlns:a16="http://schemas.microsoft.com/office/drawing/2014/main" id="{0D57B0FA-659B-4EE0-BEC1-6449037F4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4183" y="3537518"/>
            <a:ext cx="1943944" cy="2341373"/>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a:extLst>
              <a:ext uri="{FF2B5EF4-FFF2-40B4-BE49-F238E27FC236}">
                <a16:creationId xmlns:a16="http://schemas.microsoft.com/office/drawing/2014/main" id="{40F5EA57-D827-4CAF-8056-B32101FCE14D}"/>
              </a:ext>
            </a:extLst>
          </p:cNvPr>
          <p:cNvPicPr>
            <a:picLocks noChangeAspect="1"/>
          </p:cNvPicPr>
          <p:nvPr/>
        </p:nvPicPr>
        <p:blipFill rotWithShape="1">
          <a:blip r:embed="rId5"/>
          <a:srcRect l="6776" t="14591" r="43816" b="29035"/>
          <a:stretch/>
        </p:blipFill>
        <p:spPr>
          <a:xfrm>
            <a:off x="382991" y="1594742"/>
            <a:ext cx="6874551" cy="4412161"/>
          </a:xfrm>
          <a:prstGeom prst="rect">
            <a:avLst/>
          </a:prstGeom>
        </p:spPr>
      </p:pic>
      <p:pic>
        <p:nvPicPr>
          <p:cNvPr id="8" name="Picture 8" descr="Ä°lgili resim">
            <a:extLst>
              <a:ext uri="{FF2B5EF4-FFF2-40B4-BE49-F238E27FC236}">
                <a16:creationId xmlns:a16="http://schemas.microsoft.com/office/drawing/2014/main" id="{EA8C7707-E907-4D3F-9295-F6E0041329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370" y="1160962"/>
            <a:ext cx="3183752" cy="26398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andy parken wien ile ilgili gÃ¶rsel sonucu">
            <a:extLst>
              <a:ext uri="{FF2B5EF4-FFF2-40B4-BE49-F238E27FC236}">
                <a16:creationId xmlns:a16="http://schemas.microsoft.com/office/drawing/2014/main" id="{F17B120D-75CA-4AB7-A994-BAA5498643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3797" y="3019734"/>
            <a:ext cx="1657350" cy="3238501"/>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642A6C27-0CBB-461A-BC06-742DE4F541C0}"/>
              </a:ext>
            </a:extLst>
          </p:cNvPr>
          <p:cNvSpPr txBox="1"/>
          <p:nvPr/>
        </p:nvSpPr>
        <p:spPr>
          <a:xfrm>
            <a:off x="338357" y="864621"/>
            <a:ext cx="4246191" cy="523220"/>
          </a:xfrm>
          <a:prstGeom prst="rect">
            <a:avLst/>
          </a:prstGeom>
          <a:noFill/>
        </p:spPr>
        <p:txBody>
          <a:bodyPr wrap="square" rtlCol="0">
            <a:spAutoFit/>
          </a:bodyPr>
          <a:lstStyle/>
          <a:p>
            <a:r>
              <a:rPr lang="tr-TR" sz="2800" dirty="0">
                <a:solidFill>
                  <a:srgbClr val="C00000"/>
                </a:solidFill>
                <a:latin typeface="Corbel" panose="020B0503020204020204" pitchFamily="34" charset="0"/>
              </a:rPr>
              <a:t>2. Ücretlendirme</a:t>
            </a:r>
          </a:p>
        </p:txBody>
      </p:sp>
    </p:spTree>
    <p:extLst>
      <p:ext uri="{BB962C8B-B14F-4D97-AF65-F5344CB8AC3E}">
        <p14:creationId xmlns:p14="http://schemas.microsoft.com/office/powerpoint/2010/main" val="481502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sim 18">
            <a:extLst>
              <a:ext uri="{FF2B5EF4-FFF2-40B4-BE49-F238E27FC236}">
                <a16:creationId xmlns:a16="http://schemas.microsoft.com/office/drawing/2014/main" id="{F865AD73-4E26-484A-8AF8-AAD35B678A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910" t="8104" r="23621" b="41539"/>
          <a:stretch/>
        </p:blipFill>
        <p:spPr>
          <a:xfrm>
            <a:off x="377584" y="1660592"/>
            <a:ext cx="3508615" cy="2984370"/>
          </a:xfrm>
          <a:prstGeom prst="rect">
            <a:avLst/>
          </a:prstGeom>
        </p:spPr>
      </p:pic>
      <p:sp>
        <p:nvSpPr>
          <p:cNvPr id="20" name="İçerik Yer Tutucusu 2">
            <a:extLst>
              <a:ext uri="{FF2B5EF4-FFF2-40B4-BE49-F238E27FC236}">
                <a16:creationId xmlns:a16="http://schemas.microsoft.com/office/drawing/2014/main" id="{17E4CBA0-9625-42C7-B9AB-15F93D1DDEB3}"/>
              </a:ext>
            </a:extLst>
          </p:cNvPr>
          <p:cNvSpPr txBox="1">
            <a:spLocks/>
          </p:cNvSpPr>
          <p:nvPr/>
        </p:nvSpPr>
        <p:spPr>
          <a:xfrm>
            <a:off x="5057729" y="1042916"/>
            <a:ext cx="7667671" cy="5427421"/>
          </a:xfrm>
          <a:prstGeom prst="rect">
            <a:avLst/>
          </a:prstGeom>
        </p:spPr>
        <p:txBody>
          <a:bodyPr vert="horz" lIns="91440" tIns="45720" rIns="91440" bIns="45720" rtlCol="0" anchor="b">
            <a:no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r>
              <a:rPr lang="tr-TR" sz="2000" i="1" dirty="0">
                <a:solidFill>
                  <a:srgbClr val="54565A"/>
                </a:solidFill>
              </a:rPr>
              <a:t>Faydaları</a:t>
            </a:r>
          </a:p>
          <a:p>
            <a:pPr algn="l"/>
            <a:r>
              <a:rPr lang="tr-TR" sz="2000" b="0" dirty="0"/>
              <a:t>Ulaşım:</a:t>
            </a:r>
          </a:p>
          <a:p>
            <a:pPr marL="800089" lvl="1" indent="-342900">
              <a:buClr>
                <a:srgbClr val="C00000"/>
              </a:buClr>
              <a:buFont typeface="Arial" panose="020B0604020202020204" pitchFamily="34" charset="0"/>
              <a:buChar char="•"/>
            </a:pPr>
            <a:r>
              <a:rPr lang="tr-TR" b="0" dirty="0">
                <a:latin typeface="Corbel" panose="020B0503020204020204" pitchFamily="34" charset="0"/>
              </a:rPr>
              <a:t>Kent için trafik sıkışıklığının azaltılması ve hızlarda artış</a:t>
            </a:r>
          </a:p>
          <a:p>
            <a:pPr marL="800089" lvl="1" indent="-342900">
              <a:buClr>
                <a:srgbClr val="C00000"/>
              </a:buClr>
              <a:buFont typeface="Arial" panose="020B0604020202020204" pitchFamily="34" charset="0"/>
              <a:buChar char="•"/>
            </a:pPr>
            <a:r>
              <a:rPr lang="tr-TR" b="0" dirty="0">
                <a:latin typeface="Corbel" panose="020B0503020204020204" pitchFamily="34" charset="0"/>
              </a:rPr>
              <a:t>Park yeri arama trafiğinde (kat edilen km) azalma</a:t>
            </a:r>
          </a:p>
          <a:p>
            <a:pPr marL="800089" lvl="1" indent="-342900">
              <a:buClr>
                <a:srgbClr val="C00000"/>
              </a:buClr>
              <a:buFont typeface="Arial" panose="020B0604020202020204" pitchFamily="34" charset="0"/>
              <a:buChar char="•"/>
            </a:pPr>
            <a:r>
              <a:rPr lang="tr-TR" b="0" dirty="0">
                <a:latin typeface="Corbel" panose="020B0503020204020204" pitchFamily="34" charset="0"/>
              </a:rPr>
              <a:t>Kent merkezlerine (veya etkinlik alanlarına) erişim kolaylığı</a:t>
            </a:r>
          </a:p>
          <a:p>
            <a:pPr marL="800089" lvl="1" indent="-342900">
              <a:buClr>
                <a:srgbClr val="C00000"/>
              </a:buClr>
              <a:buFont typeface="Arial" panose="020B0604020202020204" pitchFamily="34" charset="0"/>
              <a:buChar char="•"/>
            </a:pPr>
            <a:r>
              <a:rPr lang="tr-TR" b="0" dirty="0">
                <a:latin typeface="Corbel" panose="020B0503020204020204" pitchFamily="34" charset="0"/>
              </a:rPr>
              <a:t>Otoparklar arasında kapasite dağılımını dengeleme</a:t>
            </a:r>
          </a:p>
          <a:p>
            <a:pPr marL="800089" lvl="1" indent="-342900">
              <a:buClr>
                <a:srgbClr val="C00000"/>
              </a:buClr>
              <a:buFont typeface="Arial" panose="020B0604020202020204" pitchFamily="34" charset="0"/>
              <a:buChar char="•"/>
            </a:pPr>
            <a:r>
              <a:rPr lang="tr-TR" b="0" dirty="0">
                <a:latin typeface="Corbel" panose="020B0503020204020204" pitchFamily="34" charset="0"/>
              </a:rPr>
              <a:t>Boş park yerine erişme süresinin azalması</a:t>
            </a:r>
          </a:p>
          <a:p>
            <a:pPr marL="800089" lvl="1" indent="-342900">
              <a:buClr>
                <a:srgbClr val="C00000"/>
              </a:buClr>
              <a:buFont typeface="Arial" panose="020B0604020202020204" pitchFamily="34" charset="0"/>
              <a:buChar char="•"/>
            </a:pPr>
            <a:r>
              <a:rPr lang="tr-TR" b="0" dirty="0">
                <a:latin typeface="Corbel" panose="020B0503020204020204" pitchFamily="34" charset="0"/>
              </a:rPr>
              <a:t>Özellikle kent dışından gelenler için yönlendirme hizmeti</a:t>
            </a:r>
          </a:p>
          <a:p>
            <a:pPr marL="800089" lvl="1" indent="-342900">
              <a:buClr>
                <a:srgbClr val="C00000"/>
              </a:buClr>
              <a:buFont typeface="Arial" panose="020B0604020202020204" pitchFamily="34" charset="0"/>
              <a:buChar char="•"/>
            </a:pPr>
            <a:r>
              <a:rPr lang="tr-TR" b="0" dirty="0">
                <a:latin typeface="Corbel" panose="020B0503020204020204" pitchFamily="34" charset="0"/>
              </a:rPr>
              <a:t>Uygun olmayan alanlarda park edilmesinin azalması</a:t>
            </a:r>
          </a:p>
          <a:p>
            <a:pPr marL="800089" lvl="1" indent="-342900">
              <a:buClr>
                <a:srgbClr val="C00000"/>
              </a:buClr>
              <a:buFont typeface="Arial" panose="020B0604020202020204" pitchFamily="34" charset="0"/>
              <a:buChar char="•"/>
            </a:pPr>
            <a:r>
              <a:rPr lang="tr-TR" b="0" dirty="0">
                <a:latin typeface="Corbel" panose="020B0503020204020204" pitchFamily="34" charset="0"/>
              </a:rPr>
              <a:t>Park etme davranışlarında değişim.</a:t>
            </a:r>
          </a:p>
          <a:p>
            <a:pPr algn="l"/>
            <a:r>
              <a:rPr lang="tr-TR" sz="2000" b="0" dirty="0"/>
              <a:t>Çevre: </a:t>
            </a:r>
          </a:p>
          <a:p>
            <a:pPr marL="800089" lvl="1" indent="-342900">
              <a:buClr>
                <a:srgbClr val="C00000"/>
              </a:buClr>
              <a:buFont typeface="Arial" panose="020B0604020202020204" pitchFamily="34" charset="0"/>
              <a:buChar char="•"/>
            </a:pPr>
            <a:r>
              <a:rPr lang="tr-TR" b="0" dirty="0">
                <a:latin typeface="Corbel" panose="020B0503020204020204" pitchFamily="34" charset="0"/>
              </a:rPr>
              <a:t>Çevresel etkilerde iyileşme</a:t>
            </a:r>
          </a:p>
          <a:p>
            <a:pPr algn="l"/>
            <a:r>
              <a:rPr lang="tr-TR" sz="2000" b="0" dirty="0"/>
              <a:t>Ekonomi: </a:t>
            </a:r>
          </a:p>
          <a:p>
            <a:pPr marL="800089" lvl="1" indent="-342900">
              <a:buClr>
                <a:srgbClr val="C00000"/>
              </a:buClr>
              <a:buFont typeface="Arial" panose="020B0604020202020204" pitchFamily="34" charset="0"/>
              <a:buChar char="•"/>
            </a:pPr>
            <a:r>
              <a:rPr lang="tr-TR" b="0" dirty="0">
                <a:latin typeface="Corbel" panose="020B0503020204020204" pitchFamily="34" charset="0"/>
              </a:rPr>
              <a:t>Kolay kurulum ve Tasarruf</a:t>
            </a:r>
          </a:p>
          <a:p>
            <a:pPr algn="l"/>
            <a:r>
              <a:rPr lang="tr-TR" sz="2000" b="0" dirty="0"/>
              <a:t>Toplumsal</a:t>
            </a:r>
          </a:p>
          <a:p>
            <a:pPr marL="800089" lvl="1" indent="-342900">
              <a:buClr>
                <a:srgbClr val="C00000"/>
              </a:buClr>
              <a:buFont typeface="Arial" panose="020B0604020202020204" pitchFamily="34" charset="0"/>
              <a:buChar char="•"/>
            </a:pPr>
            <a:r>
              <a:rPr lang="tr-TR" b="0" dirty="0">
                <a:latin typeface="Corbel" panose="020B0503020204020204" pitchFamily="34" charset="0"/>
              </a:rPr>
              <a:t>Kolay anlaşılabilir ve kabul edilir</a:t>
            </a:r>
            <a:endParaRPr lang="en-US" b="0" dirty="0">
              <a:latin typeface="Corbel" panose="020B0503020204020204" pitchFamily="34" charset="0"/>
            </a:endParaRPr>
          </a:p>
        </p:txBody>
      </p:sp>
      <p:pic>
        <p:nvPicPr>
          <p:cNvPr id="21" name="Resim 20">
            <a:extLst>
              <a:ext uri="{FF2B5EF4-FFF2-40B4-BE49-F238E27FC236}">
                <a16:creationId xmlns:a16="http://schemas.microsoft.com/office/drawing/2014/main" id="{CF89FD2D-FAEA-4213-9004-342EC8650E5D}"/>
              </a:ext>
            </a:extLst>
          </p:cNvPr>
          <p:cNvPicPr>
            <a:picLocks noChangeAspect="1"/>
          </p:cNvPicPr>
          <p:nvPr/>
        </p:nvPicPr>
        <p:blipFill rotWithShape="1">
          <a:blip r:embed="rId3"/>
          <a:srcRect l="16316" t="37363" r="35669" b="20318"/>
          <a:stretch/>
        </p:blipFill>
        <p:spPr>
          <a:xfrm>
            <a:off x="-95597" y="3929700"/>
            <a:ext cx="5114098" cy="2535415"/>
          </a:xfrm>
          <a:prstGeom prst="rect">
            <a:avLst/>
          </a:prstGeom>
        </p:spPr>
      </p:pic>
      <p:sp>
        <p:nvSpPr>
          <p:cNvPr id="8" name="Metin kutusu 7">
            <a:extLst>
              <a:ext uri="{FF2B5EF4-FFF2-40B4-BE49-F238E27FC236}">
                <a16:creationId xmlns:a16="http://schemas.microsoft.com/office/drawing/2014/main" id="{EEF40D55-77B0-402D-BC29-0D76D606747C}"/>
              </a:ext>
            </a:extLst>
          </p:cNvPr>
          <p:cNvSpPr txBox="1"/>
          <p:nvPr/>
        </p:nvSpPr>
        <p:spPr>
          <a:xfrm>
            <a:off x="338357" y="864621"/>
            <a:ext cx="4246191" cy="523220"/>
          </a:xfrm>
          <a:prstGeom prst="rect">
            <a:avLst/>
          </a:prstGeom>
          <a:noFill/>
        </p:spPr>
        <p:txBody>
          <a:bodyPr wrap="square" rtlCol="0">
            <a:spAutoFit/>
          </a:bodyPr>
          <a:lstStyle/>
          <a:p>
            <a:r>
              <a:rPr lang="tr-TR" sz="2800" dirty="0">
                <a:solidFill>
                  <a:srgbClr val="C00000"/>
                </a:solidFill>
                <a:latin typeface="Corbel" panose="020B0503020204020204" pitchFamily="34" charset="0"/>
              </a:rPr>
              <a:t>3. Yönlendirme</a:t>
            </a:r>
          </a:p>
        </p:txBody>
      </p:sp>
    </p:spTree>
    <p:extLst>
      <p:ext uri="{BB962C8B-B14F-4D97-AF65-F5344CB8AC3E}">
        <p14:creationId xmlns:p14="http://schemas.microsoft.com/office/powerpoint/2010/main" val="72298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97710" y="2410696"/>
            <a:ext cx="2635476" cy="2036617"/>
          </a:xfrm>
        </p:spPr>
        <p:txBody>
          <a:bodyPr anchor="ctr">
            <a:normAutofit/>
          </a:bodyPr>
          <a:lstStyle/>
          <a:p>
            <a:pPr>
              <a:lnSpc>
                <a:spcPct val="150000"/>
              </a:lnSpc>
              <a:spcBef>
                <a:spcPts val="0"/>
              </a:spcBef>
            </a:pPr>
            <a:r>
              <a:rPr lang="tr-TR" sz="2800" b="0" dirty="0"/>
              <a:t>Sinyalizasyon</a:t>
            </a:r>
          </a:p>
          <a:p>
            <a:pPr>
              <a:lnSpc>
                <a:spcPct val="150000"/>
              </a:lnSpc>
              <a:spcBef>
                <a:spcPts val="0"/>
              </a:spcBef>
            </a:pPr>
            <a:r>
              <a:rPr lang="tr-TR" sz="2800" b="0" dirty="0"/>
              <a:t>Yönetimi </a:t>
            </a:r>
          </a:p>
        </p:txBody>
      </p:sp>
      <p:pic>
        <p:nvPicPr>
          <p:cNvPr id="5" name="Resim 4">
            <a:extLst>
              <a:ext uri="{FF2B5EF4-FFF2-40B4-BE49-F238E27FC236}">
                <a16:creationId xmlns:a16="http://schemas.microsoft.com/office/drawing/2014/main" id="{0E9AD26C-93A9-4D94-9A5A-34EEA1392C34}"/>
              </a:ext>
            </a:extLst>
          </p:cNvPr>
          <p:cNvPicPr/>
          <p:nvPr/>
        </p:nvPicPr>
        <p:blipFill rotWithShape="1">
          <a:blip r:embed="rId3"/>
          <a:srcRect l="26632" t="22207" r="26641" b="25387"/>
          <a:stretch/>
        </p:blipFill>
        <p:spPr bwMode="auto">
          <a:xfrm>
            <a:off x="3893133" y="1149482"/>
            <a:ext cx="7601167" cy="4795503"/>
          </a:xfrm>
          <a:prstGeom prst="rect">
            <a:avLst/>
          </a:prstGeom>
          <a:ln>
            <a:noFill/>
          </a:ln>
          <a:extLst>
            <a:ext uri="{53640926-AAD7-44D8-BBD7-CCE9431645EC}">
              <a14:shadowObscured xmlns:a14="http://schemas.microsoft.com/office/drawing/2010/main"/>
            </a:ext>
          </a:extLst>
        </p:spPr>
      </p:pic>
      <p:sp>
        <p:nvSpPr>
          <p:cNvPr id="7" name="Dikdörtgen 6">
            <a:extLst>
              <a:ext uri="{FF2B5EF4-FFF2-40B4-BE49-F238E27FC236}">
                <a16:creationId xmlns:a16="http://schemas.microsoft.com/office/drawing/2014/main" id="{CDBCAEDB-6DD4-492E-B719-BB71369B1FC7}"/>
              </a:ext>
            </a:extLst>
          </p:cNvPr>
          <p:cNvSpPr/>
          <p:nvPr/>
        </p:nvSpPr>
        <p:spPr>
          <a:xfrm>
            <a:off x="6647211" y="5848030"/>
            <a:ext cx="2093009" cy="276999"/>
          </a:xfrm>
          <a:prstGeom prst="rect">
            <a:avLst/>
          </a:prstGeom>
        </p:spPr>
        <p:txBody>
          <a:bodyPr wrap="none">
            <a:spAutoFit/>
          </a:bodyPr>
          <a:lstStyle/>
          <a:p>
            <a:pPr algn="ctr"/>
            <a:r>
              <a:rPr lang="tr-TR" sz="1200" i="1" dirty="0">
                <a:latin typeface="Corbel" panose="020B0503020204020204" pitchFamily="34" charset="0"/>
              </a:rPr>
              <a:t>Temel Sinyalizasyon Bileşenleri</a:t>
            </a:r>
          </a:p>
        </p:txBody>
      </p:sp>
    </p:spTree>
    <p:extLst>
      <p:ext uri="{BB962C8B-B14F-4D97-AF65-F5344CB8AC3E}">
        <p14:creationId xmlns:p14="http://schemas.microsoft.com/office/powerpoint/2010/main" val="3430298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a:extLst>
              <a:ext uri="{FF2B5EF4-FFF2-40B4-BE49-F238E27FC236}">
                <a16:creationId xmlns:a16="http://schemas.microsoft.com/office/drawing/2014/main" id="{73F924B1-7EF6-4482-889B-20048219B43A}"/>
              </a:ext>
            </a:extLst>
          </p:cNvPr>
          <p:cNvGrpSpPr/>
          <p:nvPr/>
        </p:nvGrpSpPr>
        <p:grpSpPr>
          <a:xfrm>
            <a:off x="1694774" y="814746"/>
            <a:ext cx="8802452" cy="5410200"/>
            <a:chOff x="2511896" y="814746"/>
            <a:chExt cx="8802452" cy="5410200"/>
          </a:xfrm>
        </p:grpSpPr>
        <p:graphicFrame>
          <p:nvGraphicFramePr>
            <p:cNvPr id="10" name="Diagram 7">
              <a:extLst>
                <a:ext uri="{FF2B5EF4-FFF2-40B4-BE49-F238E27FC236}">
                  <a16:creationId xmlns:a16="http://schemas.microsoft.com/office/drawing/2014/main" id="{38FF9ECA-0623-4651-B35F-C5B81F4DB9FC}"/>
                </a:ext>
              </a:extLst>
            </p:cNvPr>
            <p:cNvGraphicFramePr/>
            <p:nvPr>
              <p:extLst>
                <p:ext uri="{D42A27DB-BD31-4B8C-83A1-F6EECF244321}">
                  <p14:modId xmlns:p14="http://schemas.microsoft.com/office/powerpoint/2010/main" val="981967106"/>
                </p:ext>
              </p:extLst>
            </p:nvPr>
          </p:nvGraphicFramePr>
          <p:xfrm>
            <a:off x="2511896" y="814746"/>
            <a:ext cx="838944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18 Dikdörtgen">
              <a:extLst>
                <a:ext uri="{FF2B5EF4-FFF2-40B4-BE49-F238E27FC236}">
                  <a16:creationId xmlns:a16="http://schemas.microsoft.com/office/drawing/2014/main" id="{51EEDA8A-8A9B-4055-8F25-E68F1478AFA6}"/>
                </a:ext>
              </a:extLst>
            </p:cNvPr>
            <p:cNvSpPr/>
            <p:nvPr/>
          </p:nvSpPr>
          <p:spPr>
            <a:xfrm>
              <a:off x="5788768" y="3839082"/>
              <a:ext cx="3528392" cy="1656184"/>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a:p>
              <a:pPr algn="ctr"/>
              <a:endParaRPr lang="tr-TR" dirty="0"/>
            </a:p>
            <a:p>
              <a:pPr algn="ctr"/>
              <a:endParaRPr lang="tr-TR" dirty="0"/>
            </a:p>
            <a:p>
              <a:pPr algn="ctr"/>
              <a:endParaRPr lang="tr-TR" dirty="0"/>
            </a:p>
            <a:p>
              <a:pPr algn="ctr"/>
              <a:r>
                <a:rPr lang="tr-TR" b="1" dirty="0">
                  <a:solidFill>
                    <a:schemeClr val="bg1">
                      <a:lumMod val="50000"/>
                    </a:schemeClr>
                  </a:solidFill>
                </a:rPr>
                <a:t>KURAL TABANLI</a:t>
              </a:r>
              <a:endParaRPr lang="en-US" b="1" dirty="0">
                <a:solidFill>
                  <a:schemeClr val="bg1">
                    <a:lumMod val="50000"/>
                  </a:schemeClr>
                </a:solidFill>
              </a:endParaRPr>
            </a:p>
          </p:txBody>
        </p:sp>
        <p:sp>
          <p:nvSpPr>
            <p:cNvPr id="12" name="19 Dikdörtgen">
              <a:extLst>
                <a:ext uri="{FF2B5EF4-FFF2-40B4-BE49-F238E27FC236}">
                  <a16:creationId xmlns:a16="http://schemas.microsoft.com/office/drawing/2014/main" id="{77410698-BDCB-40BC-BAEC-3E67815E44C5}"/>
                </a:ext>
              </a:extLst>
            </p:cNvPr>
            <p:cNvSpPr/>
            <p:nvPr/>
          </p:nvSpPr>
          <p:spPr>
            <a:xfrm>
              <a:off x="9406644" y="3839082"/>
              <a:ext cx="1907704" cy="1656184"/>
            </a:xfrm>
            <a:prstGeom prst="rec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a:p>
              <a:pPr algn="ctr"/>
              <a:endParaRPr lang="tr-TR" dirty="0"/>
            </a:p>
            <a:p>
              <a:pPr algn="ctr"/>
              <a:endParaRPr lang="tr-TR" dirty="0"/>
            </a:p>
            <a:p>
              <a:pPr algn="ctr"/>
              <a:endParaRPr lang="tr-TR" dirty="0"/>
            </a:p>
            <a:p>
              <a:pPr algn="ctr"/>
              <a:r>
                <a:rPr lang="tr-TR" b="1" dirty="0">
                  <a:solidFill>
                    <a:schemeClr val="bg1">
                      <a:lumMod val="50000"/>
                    </a:schemeClr>
                  </a:solidFill>
                </a:rPr>
                <a:t>MODEL TABANLI</a:t>
              </a:r>
              <a:endParaRPr lang="en-US" b="1" dirty="0">
                <a:solidFill>
                  <a:schemeClr val="bg1">
                    <a:lumMod val="50000"/>
                  </a:schemeClr>
                </a:solidFill>
              </a:endParaRPr>
            </a:p>
          </p:txBody>
        </p:sp>
        <p:sp>
          <p:nvSpPr>
            <p:cNvPr id="13" name="Dikdörtgen 12">
              <a:extLst>
                <a:ext uri="{FF2B5EF4-FFF2-40B4-BE49-F238E27FC236}">
                  <a16:creationId xmlns:a16="http://schemas.microsoft.com/office/drawing/2014/main" id="{A29E3F52-B796-4772-9621-43BD6FB410B1}"/>
                </a:ext>
              </a:extLst>
            </p:cNvPr>
            <p:cNvSpPr/>
            <p:nvPr/>
          </p:nvSpPr>
          <p:spPr>
            <a:xfrm>
              <a:off x="8836496" y="5783298"/>
              <a:ext cx="1981200" cy="44164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C00000"/>
                  </a:solidFill>
                  <a:latin typeface="Corbel" panose="020B0503020204020204" pitchFamily="34" charset="0"/>
                </a:rPr>
                <a:t>KOORDİNELİ</a:t>
              </a:r>
            </a:p>
          </p:txBody>
        </p:sp>
        <p:sp>
          <p:nvSpPr>
            <p:cNvPr id="14" name="Dikdörtgen 13">
              <a:extLst>
                <a:ext uri="{FF2B5EF4-FFF2-40B4-BE49-F238E27FC236}">
                  <a16:creationId xmlns:a16="http://schemas.microsoft.com/office/drawing/2014/main" id="{3AE460B3-044A-445F-AA15-2D8477643EFB}"/>
                </a:ext>
              </a:extLst>
            </p:cNvPr>
            <p:cNvSpPr/>
            <p:nvPr/>
          </p:nvSpPr>
          <p:spPr>
            <a:xfrm>
              <a:off x="4493096" y="5783298"/>
              <a:ext cx="1981200" cy="44164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C00000"/>
                  </a:solidFill>
                  <a:latin typeface="Corbel" panose="020B0503020204020204" pitchFamily="34" charset="0"/>
                </a:rPr>
                <a:t>İZOLE</a:t>
              </a:r>
            </a:p>
          </p:txBody>
        </p:sp>
        <p:cxnSp>
          <p:nvCxnSpPr>
            <p:cNvPr id="15" name="Düz Bağlayıcı 14">
              <a:extLst>
                <a:ext uri="{FF2B5EF4-FFF2-40B4-BE49-F238E27FC236}">
                  <a16:creationId xmlns:a16="http://schemas.microsoft.com/office/drawing/2014/main" id="{F4F36BC0-CFC4-4306-9635-925EBB321783}"/>
                </a:ext>
              </a:extLst>
            </p:cNvPr>
            <p:cNvCxnSpPr>
              <a:cxnSpLocks/>
              <a:stCxn id="14" idx="0"/>
            </p:cNvCxnSpPr>
            <p:nvPr/>
          </p:nvCxnSpPr>
          <p:spPr>
            <a:xfrm flipH="1" flipV="1">
              <a:off x="3140838" y="3710346"/>
              <a:ext cx="2342858" cy="20729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Düz Bağlayıcı 15">
              <a:extLst>
                <a:ext uri="{FF2B5EF4-FFF2-40B4-BE49-F238E27FC236}">
                  <a16:creationId xmlns:a16="http://schemas.microsoft.com/office/drawing/2014/main" id="{3BEC05A4-A835-48A7-BBDF-8E7EB8844A06}"/>
                </a:ext>
              </a:extLst>
            </p:cNvPr>
            <p:cNvCxnSpPr>
              <a:cxnSpLocks/>
              <a:stCxn id="14" idx="0"/>
            </p:cNvCxnSpPr>
            <p:nvPr/>
          </p:nvCxnSpPr>
          <p:spPr>
            <a:xfrm flipH="1" flipV="1">
              <a:off x="5026496" y="5005746"/>
              <a:ext cx="457200" cy="7775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Düz Bağlayıcı 16">
              <a:extLst>
                <a:ext uri="{FF2B5EF4-FFF2-40B4-BE49-F238E27FC236}">
                  <a16:creationId xmlns:a16="http://schemas.microsoft.com/office/drawing/2014/main" id="{0CEEEF6B-CD02-4F59-8BCE-EA2B9227F0B9}"/>
                </a:ext>
              </a:extLst>
            </p:cNvPr>
            <p:cNvCxnSpPr>
              <a:stCxn id="14" idx="0"/>
            </p:cNvCxnSpPr>
            <p:nvPr/>
          </p:nvCxnSpPr>
          <p:spPr>
            <a:xfrm flipV="1">
              <a:off x="5483696" y="5005746"/>
              <a:ext cx="1222920" cy="7775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D38F3D51-DD6F-4252-99FE-EF0EA464601C}"/>
                </a:ext>
              </a:extLst>
            </p:cNvPr>
            <p:cNvCxnSpPr>
              <a:cxnSpLocks/>
              <a:stCxn id="14" idx="0"/>
            </p:cNvCxnSpPr>
            <p:nvPr/>
          </p:nvCxnSpPr>
          <p:spPr>
            <a:xfrm flipV="1">
              <a:off x="5483696" y="5005746"/>
              <a:ext cx="2935052" cy="7775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ACC9F249-186A-47FA-862E-9863147E1A65}"/>
                </a:ext>
              </a:extLst>
            </p:cNvPr>
            <p:cNvCxnSpPr>
              <a:stCxn id="14" idx="0"/>
            </p:cNvCxnSpPr>
            <p:nvPr/>
          </p:nvCxnSpPr>
          <p:spPr>
            <a:xfrm flipV="1">
              <a:off x="5483696" y="5005746"/>
              <a:ext cx="4916252" cy="7775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07F6D930-A123-4569-A41C-75719E0A42D9}"/>
                </a:ext>
              </a:extLst>
            </p:cNvPr>
            <p:cNvCxnSpPr>
              <a:cxnSpLocks/>
              <a:stCxn id="13" idx="0"/>
            </p:cNvCxnSpPr>
            <p:nvPr/>
          </p:nvCxnSpPr>
          <p:spPr>
            <a:xfrm flipV="1">
              <a:off x="9827096" y="5005746"/>
              <a:ext cx="591734" cy="7775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96D38198-6AAC-4002-AE10-431CF5842307}"/>
                </a:ext>
              </a:extLst>
            </p:cNvPr>
            <p:cNvCxnSpPr>
              <a:cxnSpLocks/>
              <a:stCxn id="13" idx="0"/>
            </p:cNvCxnSpPr>
            <p:nvPr/>
          </p:nvCxnSpPr>
          <p:spPr>
            <a:xfrm flipH="1" flipV="1">
              <a:off x="8437630" y="5005746"/>
              <a:ext cx="1389466" cy="7775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Düz Bağlayıcı 21">
              <a:extLst>
                <a:ext uri="{FF2B5EF4-FFF2-40B4-BE49-F238E27FC236}">
                  <a16:creationId xmlns:a16="http://schemas.microsoft.com/office/drawing/2014/main" id="{AF758ED5-BDD8-46F1-A113-FDF1C80EE335}"/>
                </a:ext>
              </a:extLst>
            </p:cNvPr>
            <p:cNvCxnSpPr>
              <a:cxnSpLocks/>
            </p:cNvCxnSpPr>
            <p:nvPr/>
          </p:nvCxnSpPr>
          <p:spPr>
            <a:xfrm flipH="1" flipV="1">
              <a:off x="6706616" y="5005746"/>
              <a:ext cx="3136410" cy="7775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B1E9D8DA-9B4C-41C0-9856-5B0AE6B74D19}"/>
                </a:ext>
              </a:extLst>
            </p:cNvPr>
            <p:cNvCxnSpPr>
              <a:cxnSpLocks/>
              <a:stCxn id="13" idx="0"/>
            </p:cNvCxnSpPr>
            <p:nvPr/>
          </p:nvCxnSpPr>
          <p:spPr>
            <a:xfrm flipH="1" flipV="1">
              <a:off x="5026496" y="5005746"/>
              <a:ext cx="4800600" cy="7775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Düz Bağlayıcı 23">
              <a:extLst>
                <a:ext uri="{FF2B5EF4-FFF2-40B4-BE49-F238E27FC236}">
                  <a16:creationId xmlns:a16="http://schemas.microsoft.com/office/drawing/2014/main" id="{CCA27BE5-6E13-4E95-822C-67FA52323D35}"/>
                </a:ext>
              </a:extLst>
            </p:cNvPr>
            <p:cNvCxnSpPr>
              <a:cxnSpLocks/>
              <a:stCxn id="13" idx="0"/>
            </p:cNvCxnSpPr>
            <p:nvPr/>
          </p:nvCxnSpPr>
          <p:spPr>
            <a:xfrm flipH="1" flipV="1">
              <a:off x="3140838" y="3710346"/>
              <a:ext cx="6686258" cy="207295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5" name="Metin Yer Tutucusu 3">
            <a:extLst>
              <a:ext uri="{FF2B5EF4-FFF2-40B4-BE49-F238E27FC236}">
                <a16:creationId xmlns:a16="http://schemas.microsoft.com/office/drawing/2014/main" id="{EAA515A5-D63A-4BD0-96B1-749BEB54F146}"/>
              </a:ext>
            </a:extLst>
          </p:cNvPr>
          <p:cNvSpPr>
            <a:spLocks noGrp="1"/>
          </p:cNvSpPr>
          <p:nvPr>
            <p:ph type="body" idx="1"/>
          </p:nvPr>
        </p:nvSpPr>
        <p:spPr>
          <a:xfrm>
            <a:off x="338357" y="552378"/>
            <a:ext cx="7953102" cy="952572"/>
          </a:xfrm>
        </p:spPr>
        <p:txBody>
          <a:bodyPr anchor="ctr">
            <a:normAutofit/>
          </a:bodyPr>
          <a:lstStyle/>
          <a:p>
            <a:pPr algn="l">
              <a:lnSpc>
                <a:spcPct val="150000"/>
              </a:lnSpc>
              <a:spcBef>
                <a:spcPts val="0"/>
              </a:spcBef>
            </a:pPr>
            <a:r>
              <a:rPr lang="tr-TR" sz="2800" b="0" dirty="0">
                <a:solidFill>
                  <a:srgbClr val="54565A"/>
                </a:solidFill>
              </a:rPr>
              <a:t>Sinyalizasyon Kontrol Yöntemleri</a:t>
            </a:r>
          </a:p>
        </p:txBody>
      </p:sp>
    </p:spTree>
    <p:extLst>
      <p:ext uri="{BB962C8B-B14F-4D97-AF65-F5344CB8AC3E}">
        <p14:creationId xmlns:p14="http://schemas.microsoft.com/office/powerpoint/2010/main" val="1299086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92C8BF65-E205-4F52-91FE-8C9A7BCE0EAA}"/>
              </a:ext>
            </a:extLst>
          </p:cNvPr>
          <p:cNvSpPr/>
          <p:nvPr/>
        </p:nvSpPr>
        <p:spPr>
          <a:xfrm>
            <a:off x="3727231" y="905026"/>
            <a:ext cx="7884198" cy="5303760"/>
          </a:xfrm>
          <a:prstGeom prst="rect">
            <a:avLst/>
          </a:prstGeom>
        </p:spPr>
        <p:txBody>
          <a:bodyPr wrap="square">
            <a:spAutoFit/>
          </a:bodyPr>
          <a:lstStyle/>
          <a:p>
            <a:pPr algn="just">
              <a:lnSpc>
                <a:spcPct val="107000"/>
              </a:lnSpc>
              <a:spcAft>
                <a:spcPts val="800"/>
              </a:spcAft>
            </a:pPr>
            <a:r>
              <a:rPr lang="tr-TR" sz="2000" dirty="0">
                <a:latin typeface="Corbel" panose="020B0503020204020204" pitchFamily="34" charset="0"/>
                <a:ea typeface="Calibri" panose="020F0502020204030204" pitchFamily="34" charset="0"/>
                <a:cs typeface="Times New Roman" panose="02020603050405020304" pitchFamily="18" charset="0"/>
              </a:rPr>
              <a:t>Bir ulaşım sistemi temel olarak insan, taşıt, saha ve merkez olmak üzere dört başlıktan oluşmaktadır.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a:latin typeface="Corbel" panose="020B0503020204020204" pitchFamily="34" charset="0"/>
                <a:ea typeface="Calibri" panose="020F0502020204030204" pitchFamily="34" charset="0"/>
                <a:cs typeface="Times New Roman" panose="02020603050405020304" pitchFamily="18" charset="0"/>
              </a:rPr>
              <a:t>Ulaşım yönetim merkezleri stratejinin, operasyonun ve bakım faaliyetlerinin merkezidir.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a:latin typeface="Corbel" panose="020B0503020204020204" pitchFamily="34" charset="0"/>
                <a:ea typeface="Calibri" panose="020F0502020204030204" pitchFamily="34" charset="0"/>
                <a:cs typeface="Times New Roman" panose="02020603050405020304" pitchFamily="18" charset="0"/>
              </a:rPr>
              <a:t>Kontrol merkezi büyüklüğüne ve işlevine göre çeşitli amaçları olabilir: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07000"/>
              </a:lnSpc>
              <a:buClr>
                <a:srgbClr val="C00000"/>
              </a:buClr>
              <a:buFont typeface="Arial Nova Light" panose="020B0304020202020204" pitchFamily="34" charset="0"/>
              <a:buChar char="-"/>
            </a:pPr>
            <a:r>
              <a:rPr lang="tr-TR" sz="2000" dirty="0">
                <a:latin typeface="Corbel" panose="020B0503020204020204" pitchFamily="34" charset="0"/>
                <a:ea typeface="Calibri" panose="020F0502020204030204" pitchFamily="34" charset="0"/>
                <a:cs typeface="Times New Roman" panose="02020603050405020304" pitchFamily="18" charset="0"/>
              </a:rPr>
              <a:t>Mevcut kapasitenin en iyi şekilde kullanılması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07000"/>
              </a:lnSpc>
              <a:buClr>
                <a:srgbClr val="C00000"/>
              </a:buClr>
              <a:buFont typeface="Arial Nova Light" panose="020B0304020202020204" pitchFamily="34" charset="0"/>
              <a:buChar char="-"/>
            </a:pPr>
            <a:r>
              <a:rPr lang="tr-TR" sz="2000" dirty="0">
                <a:latin typeface="Corbel" panose="020B0503020204020204" pitchFamily="34" charset="0"/>
                <a:ea typeface="Calibri" panose="020F0502020204030204" pitchFamily="34" charset="0"/>
                <a:cs typeface="Times New Roman" panose="02020603050405020304" pitchFamily="18" charset="0"/>
              </a:rPr>
              <a:t>planlı ve plansız olayların etkilerinin azaltılması,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07000"/>
              </a:lnSpc>
              <a:spcAft>
                <a:spcPts val="800"/>
              </a:spcAft>
              <a:buClr>
                <a:srgbClr val="C00000"/>
              </a:buClr>
              <a:buFont typeface="Arial Nova Light" panose="020B0304020202020204" pitchFamily="34" charset="0"/>
              <a:buChar char="-"/>
            </a:pPr>
            <a:r>
              <a:rPr lang="tr-TR" sz="2000" dirty="0">
                <a:latin typeface="Corbel" panose="020B0503020204020204" pitchFamily="34" charset="0"/>
                <a:ea typeface="Calibri" panose="020F0502020204030204" pitchFamily="34" charset="0"/>
                <a:cs typeface="Times New Roman" panose="02020603050405020304" pitchFamily="18" charset="0"/>
              </a:rPr>
              <a:t>sahada bulunan cihazların yönetilmesi,</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a:latin typeface="Corbel" panose="020B0503020204020204" pitchFamily="34" charset="0"/>
                <a:ea typeface="Calibri" panose="020F0502020204030204" pitchFamily="34" charset="0"/>
                <a:cs typeface="Times New Roman" panose="02020603050405020304" pitchFamily="18" charset="0"/>
              </a:rPr>
              <a:t>bununla beraber yenilikçi ve entegre ulaşım yönetim merkezleri yukarıda bulunan amaçların yanı sıra;</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07000"/>
              </a:lnSpc>
              <a:buClr>
                <a:srgbClr val="C00000"/>
              </a:buClr>
              <a:buFont typeface="Arial Nova Light" panose="020B0304020202020204" pitchFamily="34" charset="0"/>
              <a:buChar char="-"/>
            </a:pPr>
            <a:r>
              <a:rPr lang="tr-TR" sz="2000" dirty="0">
                <a:latin typeface="Corbel" panose="020B0503020204020204" pitchFamily="34" charset="0"/>
                <a:ea typeface="Calibri" panose="020F0502020204030204" pitchFamily="34" charset="0"/>
                <a:cs typeface="Times New Roman" panose="02020603050405020304" pitchFamily="18" charset="0"/>
              </a:rPr>
              <a:t>ulaşım talebinin yönetilmesi,</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07000"/>
              </a:lnSpc>
              <a:buClr>
                <a:srgbClr val="C00000"/>
              </a:buClr>
              <a:buFont typeface="Arial Nova Light" panose="020B0304020202020204" pitchFamily="34" charset="0"/>
              <a:buChar char="-"/>
            </a:pPr>
            <a:r>
              <a:rPr lang="tr-TR" sz="2000" dirty="0">
                <a:latin typeface="Corbel" panose="020B0503020204020204" pitchFamily="34" charset="0"/>
                <a:ea typeface="Calibri" panose="020F0502020204030204" pitchFamily="34" charset="0"/>
                <a:cs typeface="Times New Roman" panose="02020603050405020304" pitchFamily="18" charset="0"/>
              </a:rPr>
              <a:t>ulaşım türleri ve sistemleri arasında entegrasyonun sağlanması,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07000"/>
              </a:lnSpc>
              <a:spcAft>
                <a:spcPts val="800"/>
              </a:spcAft>
              <a:buClr>
                <a:srgbClr val="C00000"/>
              </a:buClr>
              <a:buFont typeface="Arial Nova Light" panose="020B0304020202020204" pitchFamily="34" charset="0"/>
              <a:buChar char="-"/>
            </a:pPr>
            <a:r>
              <a:rPr lang="tr-TR" sz="2000" dirty="0">
                <a:latin typeface="Corbel" panose="020B0503020204020204" pitchFamily="34" charset="0"/>
                <a:ea typeface="Calibri" panose="020F0502020204030204" pitchFamily="34" charset="0"/>
                <a:cs typeface="Times New Roman" panose="02020603050405020304" pitchFamily="18" charset="0"/>
              </a:rPr>
              <a:t>acil durum araçlarının yönlendirilmesi,</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sz="2000" dirty="0">
                <a:latin typeface="Corbel" panose="020B0503020204020204" pitchFamily="34" charset="0"/>
                <a:ea typeface="Calibri" panose="020F0502020204030204" pitchFamily="34" charset="0"/>
                <a:cs typeface="Times New Roman" panose="02020603050405020304" pitchFamily="18" charset="0"/>
              </a:rPr>
              <a:t>gibi amaçları vardır. </a:t>
            </a:r>
            <a:endParaRPr lang="en-US" sz="2000" dirty="0">
              <a:latin typeface="Corbel" panose="020B0503020204020204" pitchFamily="34" charset="0"/>
              <a:ea typeface="Calibri" panose="020F0502020204030204" pitchFamily="34" charset="0"/>
              <a:cs typeface="Times New Roman" panose="02020603050405020304" pitchFamily="18" charset="0"/>
            </a:endParaRPr>
          </a:p>
        </p:txBody>
      </p:sp>
      <p:sp>
        <p:nvSpPr>
          <p:cNvPr id="5" name="Metin Yer Tutucusu 3">
            <a:extLst>
              <a:ext uri="{FF2B5EF4-FFF2-40B4-BE49-F238E27FC236}">
                <a16:creationId xmlns:a16="http://schemas.microsoft.com/office/drawing/2014/main" id="{200FFFAA-07B7-421D-A8D8-DF8912FA6D39}"/>
              </a:ext>
            </a:extLst>
          </p:cNvPr>
          <p:cNvSpPr txBox="1">
            <a:spLocks/>
          </p:cNvSpPr>
          <p:nvPr/>
        </p:nvSpPr>
        <p:spPr>
          <a:xfrm>
            <a:off x="716759" y="2410691"/>
            <a:ext cx="2635476" cy="2036617"/>
          </a:xfrm>
          <a:prstGeom prst="rect">
            <a:avLst/>
          </a:prstGeom>
        </p:spPr>
        <p:txBody>
          <a:bodyPr vert="horz" lIns="91440" tIns="45720" rIns="91440" bIns="45720" rtlCol="0" anchor="ctr">
            <a:norm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spcBef>
                <a:spcPts val="0"/>
              </a:spcBef>
            </a:pPr>
            <a:r>
              <a:rPr lang="tr-TR" sz="2800" b="0" dirty="0"/>
              <a:t>Ulaşım Yönetim Merkezleri</a:t>
            </a:r>
          </a:p>
        </p:txBody>
      </p:sp>
    </p:spTree>
    <p:extLst>
      <p:ext uri="{BB962C8B-B14F-4D97-AF65-F5344CB8AC3E}">
        <p14:creationId xmlns:p14="http://schemas.microsoft.com/office/powerpoint/2010/main" val="467553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p:txBody>
          <a:bodyPr anchor="ctr">
            <a:normAutofit/>
          </a:bodyPr>
          <a:lstStyle/>
          <a:p>
            <a:pPr>
              <a:lnSpc>
                <a:spcPct val="150000"/>
              </a:lnSpc>
              <a:spcBef>
                <a:spcPts val="0"/>
              </a:spcBef>
            </a:pPr>
            <a:r>
              <a:rPr lang="tr-TR" sz="2800" b="0" dirty="0"/>
              <a:t>Ulaşım Yönetim Merkezleri</a:t>
            </a:r>
          </a:p>
        </p:txBody>
      </p:sp>
      <p:sp>
        <p:nvSpPr>
          <p:cNvPr id="2" name="İçerik Yer Tutucusu 1">
            <a:extLst>
              <a:ext uri="{FF2B5EF4-FFF2-40B4-BE49-F238E27FC236}">
                <a16:creationId xmlns:a16="http://schemas.microsoft.com/office/drawing/2014/main" id="{D1B6FA5C-49AF-488A-A322-2B0FA567BD34}"/>
              </a:ext>
            </a:extLst>
          </p:cNvPr>
          <p:cNvSpPr>
            <a:spLocks noGrp="1"/>
          </p:cNvSpPr>
          <p:nvPr>
            <p:ph sz="quarter" idx="4"/>
          </p:nvPr>
        </p:nvSpPr>
        <p:spPr/>
        <p:txBody>
          <a:bodyPr/>
          <a:lstStyle/>
          <a:p>
            <a:endParaRPr lang="tr-TR"/>
          </a:p>
        </p:txBody>
      </p:sp>
      <p:sp>
        <p:nvSpPr>
          <p:cNvPr id="7" name="Dikdörtgen 6">
            <a:extLst>
              <a:ext uri="{FF2B5EF4-FFF2-40B4-BE49-F238E27FC236}">
                <a16:creationId xmlns:a16="http://schemas.microsoft.com/office/drawing/2014/main" id="{CDBCAEDB-6DD4-492E-B719-BB71369B1FC7}"/>
              </a:ext>
            </a:extLst>
          </p:cNvPr>
          <p:cNvSpPr/>
          <p:nvPr/>
        </p:nvSpPr>
        <p:spPr>
          <a:xfrm>
            <a:off x="7183099" y="5250546"/>
            <a:ext cx="2093009" cy="276999"/>
          </a:xfrm>
          <a:prstGeom prst="rect">
            <a:avLst/>
          </a:prstGeom>
        </p:spPr>
        <p:txBody>
          <a:bodyPr wrap="none">
            <a:spAutoFit/>
          </a:bodyPr>
          <a:lstStyle/>
          <a:p>
            <a:pPr algn="ctr"/>
            <a:r>
              <a:rPr lang="tr-TR" sz="1200" i="1" dirty="0">
                <a:latin typeface="Corbel" panose="020B0503020204020204" pitchFamily="34" charset="0"/>
              </a:rPr>
              <a:t>Temel Sinyalizasyon Bileşenleri</a:t>
            </a:r>
          </a:p>
        </p:txBody>
      </p:sp>
      <p:pic>
        <p:nvPicPr>
          <p:cNvPr id="6" name="İçerik Yer Tutucusu 3">
            <a:extLst>
              <a:ext uri="{FF2B5EF4-FFF2-40B4-BE49-F238E27FC236}">
                <a16:creationId xmlns:a16="http://schemas.microsoft.com/office/drawing/2014/main" id="{D8E4D1B2-F031-4D71-814C-64F010CDC54E}"/>
              </a:ext>
            </a:extLst>
          </p:cNvPr>
          <p:cNvPicPr/>
          <p:nvPr/>
        </p:nvPicPr>
        <p:blipFill rotWithShape="1">
          <a:blip r:embed="rId3" cstate="print">
            <a:extLst>
              <a:ext uri="{28A0092B-C50C-407E-A947-70E740481C1C}">
                <a14:useLocalDpi xmlns:a14="http://schemas.microsoft.com/office/drawing/2010/main" val="0"/>
              </a:ext>
            </a:extLst>
          </a:blip>
          <a:srcRect l="3060" t="10742" r="1612" b="9307"/>
          <a:stretch/>
        </p:blipFill>
        <p:spPr>
          <a:xfrm>
            <a:off x="286650" y="1031715"/>
            <a:ext cx="11638649" cy="5093313"/>
          </a:xfrm>
          <a:prstGeom prst="rect">
            <a:avLst/>
          </a:prstGeom>
        </p:spPr>
      </p:pic>
    </p:spTree>
    <p:extLst>
      <p:ext uri="{BB962C8B-B14F-4D97-AF65-F5344CB8AC3E}">
        <p14:creationId xmlns:p14="http://schemas.microsoft.com/office/powerpoint/2010/main" val="1621075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YM | Çağrı Merkezi">
            <a:extLst>
              <a:ext uri="{FF2B5EF4-FFF2-40B4-BE49-F238E27FC236}">
                <a16:creationId xmlns:a16="http://schemas.microsoft.com/office/drawing/2014/main" id="{E4D45B75-1CEC-4895-9567-DE8B1CAEF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284" y="1388671"/>
            <a:ext cx="7669957" cy="4080657"/>
          </a:xfrm>
          <a:prstGeom prst="rect">
            <a:avLst/>
          </a:prstGeom>
          <a:noFill/>
          <a:extLst>
            <a:ext uri="{909E8E84-426E-40DD-AFC4-6F175D3DCCD1}">
              <a14:hiddenFill xmlns:a14="http://schemas.microsoft.com/office/drawing/2010/main">
                <a:solidFill>
                  <a:srgbClr val="FFFFFF"/>
                </a:solidFill>
              </a14:hiddenFill>
            </a:ext>
          </a:extLst>
        </p:spPr>
      </p:pic>
      <p:sp>
        <p:nvSpPr>
          <p:cNvPr id="5" name="Metin Yer Tutucusu 3">
            <a:extLst>
              <a:ext uri="{FF2B5EF4-FFF2-40B4-BE49-F238E27FC236}">
                <a16:creationId xmlns:a16="http://schemas.microsoft.com/office/drawing/2014/main" id="{A9458B6A-6ED0-433A-90C7-D68381FAFC88}"/>
              </a:ext>
            </a:extLst>
          </p:cNvPr>
          <p:cNvSpPr>
            <a:spLocks noGrp="1"/>
          </p:cNvSpPr>
          <p:nvPr>
            <p:ph type="body" idx="1"/>
          </p:nvPr>
        </p:nvSpPr>
        <p:spPr>
          <a:xfrm>
            <a:off x="716759" y="2410696"/>
            <a:ext cx="2635476" cy="2036617"/>
          </a:xfrm>
        </p:spPr>
        <p:txBody>
          <a:bodyPr anchor="ctr">
            <a:normAutofit/>
          </a:bodyPr>
          <a:lstStyle/>
          <a:p>
            <a:pPr>
              <a:lnSpc>
                <a:spcPct val="150000"/>
              </a:lnSpc>
              <a:spcBef>
                <a:spcPts val="0"/>
              </a:spcBef>
            </a:pPr>
            <a:r>
              <a:rPr lang="tr-TR" sz="2800" b="0" dirty="0"/>
              <a:t>Ulaşım Yönetim Merkezleri</a:t>
            </a:r>
          </a:p>
        </p:txBody>
      </p:sp>
    </p:spTree>
    <p:extLst>
      <p:ext uri="{BB962C8B-B14F-4D97-AF65-F5344CB8AC3E}">
        <p14:creationId xmlns:p14="http://schemas.microsoft.com/office/powerpoint/2010/main" val="3152469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D1F0E3A9-D506-4A58-9C6E-B713045686FE}"/>
              </a:ext>
            </a:extLst>
          </p:cNvPr>
          <p:cNvSpPr/>
          <p:nvPr/>
        </p:nvSpPr>
        <p:spPr>
          <a:xfrm>
            <a:off x="3788227" y="1739563"/>
            <a:ext cx="7785101" cy="3378874"/>
          </a:xfrm>
          <a:prstGeom prst="rect">
            <a:avLst/>
          </a:prstGeom>
        </p:spPr>
        <p:txBody>
          <a:bodyPr wrap="square">
            <a:spAutoFit/>
          </a:bodyPr>
          <a:lstStyle/>
          <a:p>
            <a:pPr algn="just">
              <a:lnSpc>
                <a:spcPct val="150000"/>
              </a:lnSpc>
              <a:spcAft>
                <a:spcPts val="800"/>
              </a:spcAft>
            </a:pPr>
            <a:r>
              <a:rPr lang="tr-TR" sz="2000" dirty="0">
                <a:latin typeface="Corbel" panose="020B0503020204020204" pitchFamily="34" charset="0"/>
                <a:ea typeface="Calibri" panose="020F0502020204030204" pitchFamily="34" charset="0"/>
                <a:cs typeface="Times New Roman" panose="02020603050405020304" pitchFamily="18" charset="0"/>
              </a:rPr>
              <a:t>İnsan ve taşıtın sıklıkla karşı karşıya geldiği şehirlerde trafik güvenliği  aşağıdaki faktörlerden etkilenir: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50000"/>
              </a:lnSpc>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Ulaşım alt yapısının tasarımı, yol ve kavşakların fiziksel durumu</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50000"/>
              </a:lnSpc>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Ulaşım aracının türü, sayısı, teknik durumu ve hızı,</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50000"/>
              </a:lnSpc>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Trafik katılımcısının (yaya, sürücü) davranışı, durumu algılaması</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50000"/>
              </a:lnSpc>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Trafik veya yaya yoğunluğu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800100" lvl="1" indent="-342900" algn="just">
              <a:lnSpc>
                <a:spcPct val="150000"/>
              </a:lnSpc>
              <a:spcAft>
                <a:spcPts val="800"/>
              </a:spcAft>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Çevresel etkenler (yağmur, kar, buzlanma gibi)</a:t>
            </a:r>
            <a:endParaRPr lang="en-US" sz="2000" dirty="0">
              <a:latin typeface="Corbel" panose="020B0503020204020204" pitchFamily="34" charset="0"/>
              <a:ea typeface="Calibri" panose="020F0502020204030204" pitchFamily="34" charset="0"/>
              <a:cs typeface="Times New Roman" panose="02020603050405020304" pitchFamily="18" charset="0"/>
            </a:endParaRPr>
          </a:p>
        </p:txBody>
      </p:sp>
      <p:sp>
        <p:nvSpPr>
          <p:cNvPr id="5" name="Metin Yer Tutucusu 3">
            <a:extLst>
              <a:ext uri="{FF2B5EF4-FFF2-40B4-BE49-F238E27FC236}">
                <a16:creationId xmlns:a16="http://schemas.microsoft.com/office/drawing/2014/main" id="{E50BDB06-AF19-4888-99F7-097200BF5B61}"/>
              </a:ext>
            </a:extLst>
          </p:cNvPr>
          <p:cNvSpPr txBox="1">
            <a:spLocks/>
          </p:cNvSpPr>
          <p:nvPr/>
        </p:nvSpPr>
        <p:spPr>
          <a:xfrm>
            <a:off x="444501" y="1876097"/>
            <a:ext cx="3055444" cy="3231932"/>
          </a:xfrm>
          <a:prstGeom prst="rect">
            <a:avLst/>
          </a:prstGeom>
        </p:spPr>
        <p:txBody>
          <a:bodyPr vert="horz" lIns="91440" tIns="45720" rIns="91440" bIns="45720" rtlCol="0" anchor="ctr">
            <a:norm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spcBef>
                <a:spcPts val="0"/>
              </a:spcBef>
            </a:pPr>
            <a:r>
              <a:rPr lang="tr-TR" sz="2800" b="0" dirty="0"/>
              <a:t>Trafik Güvenliği ve Şehirlerde Trafiğin Sakinleştirilmesi</a:t>
            </a:r>
          </a:p>
        </p:txBody>
      </p:sp>
    </p:spTree>
    <p:extLst>
      <p:ext uri="{BB962C8B-B14F-4D97-AF65-F5344CB8AC3E}">
        <p14:creationId xmlns:p14="http://schemas.microsoft.com/office/powerpoint/2010/main" val="694718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a:extLst>
              <a:ext uri="{FF2B5EF4-FFF2-40B4-BE49-F238E27FC236}">
                <a16:creationId xmlns:a16="http://schemas.microsoft.com/office/drawing/2014/main" id="{3EA5A81C-04F0-439F-96C2-CF8B17C4CF1C}"/>
              </a:ext>
            </a:extLst>
          </p:cNvPr>
          <p:cNvSpPr/>
          <p:nvPr/>
        </p:nvSpPr>
        <p:spPr>
          <a:xfrm>
            <a:off x="8657073" y="1857006"/>
            <a:ext cx="3003891" cy="3257174"/>
          </a:xfrm>
          <a:prstGeom prst="rect">
            <a:avLst/>
          </a:prstGeom>
        </p:spPr>
        <p:txBody>
          <a:bodyPr wrap="square">
            <a:spAutoFit/>
          </a:bodyPr>
          <a:lstStyle/>
          <a:p>
            <a:pPr algn="ctr">
              <a:lnSpc>
                <a:spcPct val="150000"/>
              </a:lnSpc>
            </a:pPr>
            <a:r>
              <a:rPr lang="tr-TR" sz="2800" dirty="0">
                <a:latin typeface="Corbel" panose="020B0503020204020204" pitchFamily="34" charset="0"/>
              </a:rPr>
              <a:t>Şehirlerin Karşı Karşıya Kaldıkları ve Gelecekte Karşılaşacakları Temel Sorunlar</a:t>
            </a:r>
            <a:endParaRPr lang="tr-TR" sz="4000" dirty="0">
              <a:latin typeface="Corbel" panose="020B0503020204020204" pitchFamily="34" charset="0"/>
            </a:endParaRPr>
          </a:p>
        </p:txBody>
      </p:sp>
      <p:grpSp>
        <p:nvGrpSpPr>
          <p:cNvPr id="40" name="Grup 39">
            <a:extLst>
              <a:ext uri="{FF2B5EF4-FFF2-40B4-BE49-F238E27FC236}">
                <a16:creationId xmlns:a16="http://schemas.microsoft.com/office/drawing/2014/main" id="{BFE39ADB-28F4-4CEE-93DA-453F9C6D4CDA}"/>
              </a:ext>
            </a:extLst>
          </p:cNvPr>
          <p:cNvGrpSpPr/>
          <p:nvPr/>
        </p:nvGrpSpPr>
        <p:grpSpPr>
          <a:xfrm>
            <a:off x="1633852" y="807172"/>
            <a:ext cx="5789211" cy="5532617"/>
            <a:chOff x="3201395" y="821680"/>
            <a:chExt cx="5789210" cy="5532617"/>
          </a:xfrm>
        </p:grpSpPr>
        <p:sp>
          <p:nvSpPr>
            <p:cNvPr id="69" name="Dikdörtgen: Yuvarlatılmış Köşeler 68">
              <a:extLst>
                <a:ext uri="{FF2B5EF4-FFF2-40B4-BE49-F238E27FC236}">
                  <a16:creationId xmlns:a16="http://schemas.microsoft.com/office/drawing/2014/main" id="{F6AE4286-51D9-476F-B1DD-4A93DD4B6637}"/>
                </a:ext>
              </a:extLst>
            </p:cNvPr>
            <p:cNvSpPr/>
            <p:nvPr/>
          </p:nvSpPr>
          <p:spPr>
            <a:xfrm>
              <a:off x="5249488" y="2777988"/>
              <a:ext cx="1620000" cy="1620000"/>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effectLst>
                    <a:outerShdw blurRad="38100" dist="38100" dir="2700000" algn="tl">
                      <a:srgbClr val="000000">
                        <a:alpha val="43137"/>
                      </a:srgbClr>
                    </a:outerShdw>
                  </a:effectLst>
                  <a:latin typeface="Corbel" panose="020B0503020204020204" pitchFamily="34" charset="0"/>
                </a:rPr>
                <a:t>Ulaşım</a:t>
              </a:r>
            </a:p>
          </p:txBody>
        </p:sp>
        <p:sp>
          <p:nvSpPr>
            <p:cNvPr id="68" name="Dikdörtgen: Yuvarlatılmış Köşeler 67">
              <a:extLst>
                <a:ext uri="{FF2B5EF4-FFF2-40B4-BE49-F238E27FC236}">
                  <a16:creationId xmlns:a16="http://schemas.microsoft.com/office/drawing/2014/main" id="{FF5FE03D-305D-4AD7-9760-868E98A81CFE}"/>
                </a:ext>
              </a:extLst>
            </p:cNvPr>
            <p:cNvSpPr/>
            <p:nvPr/>
          </p:nvSpPr>
          <p:spPr>
            <a:xfrm>
              <a:off x="5249488" y="821680"/>
              <a:ext cx="1620000" cy="1620000"/>
            </a:xfrm>
            <a:prstGeom prst="roundRect">
              <a:avLst/>
            </a:prstGeom>
            <a:gradFill flip="none" rotWithShape="1">
              <a:gsLst>
                <a:gs pos="0">
                  <a:srgbClr val="54565A">
                    <a:shade val="30000"/>
                    <a:satMod val="115000"/>
                  </a:srgbClr>
                </a:gs>
                <a:gs pos="50000">
                  <a:srgbClr val="54565A">
                    <a:shade val="67500"/>
                    <a:satMod val="115000"/>
                  </a:srgbClr>
                </a:gs>
                <a:gs pos="100000">
                  <a:srgbClr val="54565A">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Teknik İşgücü Talebi</a:t>
              </a:r>
            </a:p>
          </p:txBody>
        </p:sp>
        <p:sp>
          <p:nvSpPr>
            <p:cNvPr id="66" name="Dikdörtgen: Yuvarlatılmış Köşeler 65">
              <a:extLst>
                <a:ext uri="{FF2B5EF4-FFF2-40B4-BE49-F238E27FC236}">
                  <a16:creationId xmlns:a16="http://schemas.microsoft.com/office/drawing/2014/main" id="{7D1FFDF6-FE39-475A-B5B2-BD8DCE36065E}"/>
                </a:ext>
              </a:extLst>
            </p:cNvPr>
            <p:cNvSpPr/>
            <p:nvPr/>
          </p:nvSpPr>
          <p:spPr>
            <a:xfrm>
              <a:off x="3201395" y="2777989"/>
              <a:ext cx="1620000" cy="1620000"/>
            </a:xfrm>
            <a:prstGeom prst="roundRect">
              <a:avLst/>
            </a:prstGeom>
            <a:gradFill flip="none" rotWithShape="1">
              <a:gsLst>
                <a:gs pos="0">
                  <a:srgbClr val="54565A">
                    <a:shade val="30000"/>
                    <a:satMod val="115000"/>
                  </a:srgbClr>
                </a:gs>
                <a:gs pos="50000">
                  <a:srgbClr val="54565A">
                    <a:shade val="67500"/>
                    <a:satMod val="115000"/>
                  </a:srgbClr>
                </a:gs>
                <a:gs pos="100000">
                  <a:srgbClr val="54565A">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atin typeface="Corbel" panose="020B0503020204020204" pitchFamily="34" charset="0"/>
                </a:rPr>
                <a:t>Artan Enerji Gereksinimi</a:t>
              </a:r>
            </a:p>
          </p:txBody>
        </p:sp>
        <p:sp>
          <p:nvSpPr>
            <p:cNvPr id="67" name="Dikdörtgen: Yuvarlatılmış Köşeler 66">
              <a:extLst>
                <a:ext uri="{FF2B5EF4-FFF2-40B4-BE49-F238E27FC236}">
                  <a16:creationId xmlns:a16="http://schemas.microsoft.com/office/drawing/2014/main" id="{C8FC011C-5735-4E4C-A2E3-0D3BECE89066}"/>
                </a:ext>
              </a:extLst>
            </p:cNvPr>
            <p:cNvSpPr/>
            <p:nvPr/>
          </p:nvSpPr>
          <p:spPr>
            <a:xfrm>
              <a:off x="3201395" y="4734297"/>
              <a:ext cx="1620000" cy="1620000"/>
            </a:xfrm>
            <a:prstGeom prst="roundRect">
              <a:avLst/>
            </a:prstGeom>
            <a:gradFill flip="none" rotWithShape="1">
              <a:gsLst>
                <a:gs pos="0">
                  <a:srgbClr val="54565A">
                    <a:shade val="30000"/>
                    <a:satMod val="115000"/>
                  </a:srgbClr>
                </a:gs>
                <a:gs pos="50000">
                  <a:srgbClr val="54565A">
                    <a:shade val="67500"/>
                    <a:satMod val="115000"/>
                  </a:srgbClr>
                </a:gs>
                <a:gs pos="100000">
                  <a:srgbClr val="54565A">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Eskiyen Altyapı ve Kirlilik</a:t>
              </a:r>
            </a:p>
          </p:txBody>
        </p:sp>
        <p:sp>
          <p:nvSpPr>
            <p:cNvPr id="70" name="Dikdörtgen: Yuvarlatılmış Köşeler 69">
              <a:extLst>
                <a:ext uri="{FF2B5EF4-FFF2-40B4-BE49-F238E27FC236}">
                  <a16:creationId xmlns:a16="http://schemas.microsoft.com/office/drawing/2014/main" id="{B80CE009-300D-4117-BCF4-CB7945B2EA13}"/>
                </a:ext>
              </a:extLst>
            </p:cNvPr>
            <p:cNvSpPr/>
            <p:nvPr/>
          </p:nvSpPr>
          <p:spPr>
            <a:xfrm>
              <a:off x="5249488" y="4734297"/>
              <a:ext cx="1620000" cy="1620000"/>
            </a:xfrm>
            <a:prstGeom prst="roundRect">
              <a:avLst/>
            </a:prstGeom>
            <a:gradFill flip="none" rotWithShape="1">
              <a:gsLst>
                <a:gs pos="0">
                  <a:srgbClr val="54565A">
                    <a:shade val="30000"/>
                    <a:satMod val="115000"/>
                  </a:srgbClr>
                </a:gs>
                <a:gs pos="50000">
                  <a:srgbClr val="54565A">
                    <a:shade val="67500"/>
                    <a:satMod val="115000"/>
                  </a:srgbClr>
                </a:gs>
                <a:gs pos="100000">
                  <a:srgbClr val="54565A">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Kırsaldaki Sorunlar</a:t>
              </a:r>
            </a:p>
          </p:txBody>
        </p:sp>
        <p:sp>
          <p:nvSpPr>
            <p:cNvPr id="71" name="Dikdörtgen: Yuvarlatılmış Köşeler 70">
              <a:extLst>
                <a:ext uri="{FF2B5EF4-FFF2-40B4-BE49-F238E27FC236}">
                  <a16:creationId xmlns:a16="http://schemas.microsoft.com/office/drawing/2014/main" id="{EDD74A85-6350-4076-B5B3-2FC177B3C062}"/>
                </a:ext>
              </a:extLst>
            </p:cNvPr>
            <p:cNvSpPr/>
            <p:nvPr/>
          </p:nvSpPr>
          <p:spPr>
            <a:xfrm>
              <a:off x="7370605" y="821680"/>
              <a:ext cx="1620000" cy="1620000"/>
            </a:xfrm>
            <a:prstGeom prst="roundRect">
              <a:avLst/>
            </a:prstGeom>
            <a:gradFill flip="none" rotWithShape="1">
              <a:gsLst>
                <a:gs pos="0">
                  <a:srgbClr val="54565A">
                    <a:shade val="30000"/>
                    <a:satMod val="115000"/>
                  </a:srgbClr>
                </a:gs>
                <a:gs pos="50000">
                  <a:srgbClr val="54565A">
                    <a:shade val="67500"/>
                    <a:satMod val="115000"/>
                  </a:srgbClr>
                </a:gs>
                <a:gs pos="100000">
                  <a:srgbClr val="54565A">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atin typeface="Corbel" panose="020B0503020204020204" pitchFamily="34" charset="0"/>
                </a:rPr>
                <a:t>Kaynakların Azalması</a:t>
              </a:r>
            </a:p>
          </p:txBody>
        </p:sp>
        <p:sp>
          <p:nvSpPr>
            <p:cNvPr id="72" name="Dikdörtgen: Yuvarlatılmış Köşeler 71">
              <a:extLst>
                <a:ext uri="{FF2B5EF4-FFF2-40B4-BE49-F238E27FC236}">
                  <a16:creationId xmlns:a16="http://schemas.microsoft.com/office/drawing/2014/main" id="{D709998F-ABB7-4CEC-98BA-51951F31B0EB}"/>
                </a:ext>
              </a:extLst>
            </p:cNvPr>
            <p:cNvSpPr/>
            <p:nvPr/>
          </p:nvSpPr>
          <p:spPr>
            <a:xfrm>
              <a:off x="7370605" y="2777988"/>
              <a:ext cx="1620000" cy="1620000"/>
            </a:xfrm>
            <a:prstGeom prst="roundRect">
              <a:avLst/>
            </a:prstGeom>
            <a:gradFill flip="none" rotWithShape="1">
              <a:gsLst>
                <a:gs pos="0">
                  <a:srgbClr val="54565A">
                    <a:shade val="30000"/>
                    <a:satMod val="115000"/>
                  </a:srgbClr>
                </a:gs>
                <a:gs pos="50000">
                  <a:srgbClr val="54565A">
                    <a:shade val="67500"/>
                    <a:satMod val="115000"/>
                  </a:srgbClr>
                </a:gs>
                <a:gs pos="100000">
                  <a:srgbClr val="54565A">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atin typeface="Corbel" panose="020B0503020204020204" pitchFamily="34" charset="0"/>
                </a:rPr>
                <a:t>Artan İletişim İhtiyacı</a:t>
              </a:r>
            </a:p>
          </p:txBody>
        </p:sp>
        <p:sp>
          <p:nvSpPr>
            <p:cNvPr id="73" name="Dikdörtgen: Yuvarlatılmış Köşeler 72">
              <a:extLst>
                <a:ext uri="{FF2B5EF4-FFF2-40B4-BE49-F238E27FC236}">
                  <a16:creationId xmlns:a16="http://schemas.microsoft.com/office/drawing/2014/main" id="{1540C2A1-E8AA-45ED-A9C3-52D79C7142EB}"/>
                </a:ext>
              </a:extLst>
            </p:cNvPr>
            <p:cNvSpPr/>
            <p:nvPr/>
          </p:nvSpPr>
          <p:spPr>
            <a:xfrm>
              <a:off x="7370605" y="4734297"/>
              <a:ext cx="1620000" cy="1620000"/>
            </a:xfrm>
            <a:prstGeom prst="roundRect">
              <a:avLst/>
            </a:prstGeom>
            <a:gradFill flip="none" rotWithShape="1">
              <a:gsLst>
                <a:gs pos="0">
                  <a:srgbClr val="54565A">
                    <a:shade val="30000"/>
                    <a:satMod val="115000"/>
                  </a:srgbClr>
                </a:gs>
                <a:gs pos="50000">
                  <a:srgbClr val="54565A">
                    <a:shade val="67500"/>
                    <a:satMod val="115000"/>
                  </a:srgbClr>
                </a:gs>
                <a:gs pos="100000">
                  <a:srgbClr val="54565A">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Nüfus Artışı</a:t>
              </a:r>
            </a:p>
            <a:p>
              <a:pPr algn="ctr"/>
              <a:r>
                <a:rPr lang="tr-TR" dirty="0">
                  <a:latin typeface="Corbel" panose="020B0503020204020204" pitchFamily="34" charset="0"/>
                </a:rPr>
                <a:t>ve </a:t>
              </a:r>
            </a:p>
            <a:p>
              <a:pPr algn="ctr"/>
              <a:r>
                <a:rPr lang="tr-TR" dirty="0">
                  <a:latin typeface="Corbel" panose="020B0503020204020204" pitchFamily="34" charset="0"/>
                </a:rPr>
                <a:t>Uzun Yaşam Süresi Beklentisi</a:t>
              </a:r>
            </a:p>
          </p:txBody>
        </p:sp>
        <p:sp>
          <p:nvSpPr>
            <p:cNvPr id="65" name="Dikdörtgen: Yuvarlatılmış Köşeler 64">
              <a:extLst>
                <a:ext uri="{FF2B5EF4-FFF2-40B4-BE49-F238E27FC236}">
                  <a16:creationId xmlns:a16="http://schemas.microsoft.com/office/drawing/2014/main" id="{E250B9B5-860B-4FE7-B9E5-0E5EC07E8CCE}"/>
                </a:ext>
              </a:extLst>
            </p:cNvPr>
            <p:cNvSpPr/>
            <p:nvPr/>
          </p:nvSpPr>
          <p:spPr>
            <a:xfrm>
              <a:off x="3201395" y="821680"/>
              <a:ext cx="1620000" cy="1620000"/>
            </a:xfrm>
            <a:prstGeom prst="roundRect">
              <a:avLst/>
            </a:prstGeom>
            <a:gradFill flip="none" rotWithShape="1">
              <a:gsLst>
                <a:gs pos="0">
                  <a:srgbClr val="54565A">
                    <a:shade val="30000"/>
                    <a:satMod val="115000"/>
                  </a:srgbClr>
                </a:gs>
                <a:gs pos="50000">
                  <a:srgbClr val="54565A">
                    <a:shade val="67500"/>
                    <a:satMod val="115000"/>
                  </a:srgbClr>
                </a:gs>
                <a:gs pos="100000">
                  <a:srgbClr val="54565A">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Corbel" panose="020B0503020204020204" pitchFamily="34" charset="0"/>
                </a:rPr>
                <a:t>Küresel İklim Değişikliği</a:t>
              </a:r>
            </a:p>
          </p:txBody>
        </p:sp>
      </p:grpSp>
    </p:spTree>
    <p:extLst>
      <p:ext uri="{BB962C8B-B14F-4D97-AF65-F5344CB8AC3E}">
        <p14:creationId xmlns:p14="http://schemas.microsoft.com/office/powerpoint/2010/main" val="581037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D1F0E3A9-D506-4A58-9C6E-B713045686FE}"/>
              </a:ext>
            </a:extLst>
          </p:cNvPr>
          <p:cNvSpPr/>
          <p:nvPr/>
        </p:nvSpPr>
        <p:spPr>
          <a:xfrm>
            <a:off x="4343400" y="914237"/>
            <a:ext cx="7481570" cy="5588325"/>
          </a:xfrm>
          <a:prstGeom prst="rect">
            <a:avLst/>
          </a:prstGeom>
        </p:spPr>
        <p:txBody>
          <a:bodyPr wrap="square">
            <a:spAutoFit/>
          </a:bodyPr>
          <a:lstStyle/>
          <a:p>
            <a:pPr algn="just">
              <a:lnSpc>
                <a:spcPct val="107000"/>
              </a:lnSpc>
              <a:spcAft>
                <a:spcPts val="800"/>
              </a:spcAft>
            </a:pPr>
            <a:r>
              <a:rPr lang="tr-TR" sz="2000" dirty="0">
                <a:latin typeface="Corbel" panose="020B0503020204020204" pitchFamily="34" charset="0"/>
                <a:ea typeface="Calibri" panose="020F0502020204030204" pitchFamily="34" charset="0"/>
                <a:cs typeface="Times New Roman" panose="02020603050405020304" pitchFamily="18" charset="0"/>
              </a:rPr>
              <a:t>Trafik Güvenliğinin artırmaya yönelik yapılması gereken çalışmalar:</a:t>
            </a:r>
          </a:p>
          <a:p>
            <a:pPr marL="342900" indent="-342900" algn="just">
              <a:lnSpc>
                <a:spcPct val="107000"/>
              </a:lnSpc>
              <a:spcAft>
                <a:spcPts val="800"/>
              </a:spcAft>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Kanuni Düzenlemeler </a:t>
            </a:r>
          </a:p>
          <a:p>
            <a:pPr marL="342900" indent="-342900" algn="just">
              <a:lnSpc>
                <a:spcPct val="107000"/>
              </a:lnSpc>
              <a:spcAft>
                <a:spcPts val="800"/>
              </a:spcAft>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Denetim</a:t>
            </a:r>
          </a:p>
          <a:p>
            <a:pPr marL="342900" indent="-342900" algn="just">
              <a:lnSpc>
                <a:spcPct val="107000"/>
              </a:lnSpc>
              <a:spcAft>
                <a:spcPts val="800"/>
              </a:spcAft>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Eğitim</a:t>
            </a:r>
          </a:p>
          <a:p>
            <a:pPr marL="342900" indent="-342900" algn="just">
              <a:lnSpc>
                <a:spcPct val="107000"/>
              </a:lnSpc>
              <a:spcAft>
                <a:spcPts val="800"/>
              </a:spcAft>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Trafik Güvenliğini artırıcı fiziksel değişiklikler</a:t>
            </a:r>
          </a:p>
          <a:p>
            <a:pPr marL="800100" lvl="1" indent="-342900" algn="just">
              <a:lnSpc>
                <a:spcPct val="107000"/>
              </a:lnSpc>
              <a:spcAft>
                <a:spcPts val="800"/>
              </a:spcAft>
              <a:buFontTx/>
              <a:buChar char="-"/>
            </a:pPr>
            <a:r>
              <a:rPr lang="tr-TR" sz="2000" dirty="0">
                <a:latin typeface="Corbel" panose="020B0503020204020204" pitchFamily="34" charset="0"/>
                <a:ea typeface="Calibri" panose="020F0502020204030204" pitchFamily="34" charset="0"/>
                <a:cs typeface="Times New Roman" panose="02020603050405020304" pitchFamily="18" charset="0"/>
              </a:rPr>
              <a:t>Hız tümsekleri</a:t>
            </a:r>
          </a:p>
          <a:p>
            <a:pPr marL="800100" lvl="1" indent="-342900" algn="just">
              <a:lnSpc>
                <a:spcPct val="107000"/>
              </a:lnSpc>
              <a:spcAft>
                <a:spcPts val="800"/>
              </a:spcAft>
              <a:buFontTx/>
              <a:buChar char="-"/>
            </a:pPr>
            <a:r>
              <a:rPr lang="tr-TR" sz="2000" dirty="0">
                <a:latin typeface="Corbel" panose="020B0503020204020204" pitchFamily="34" charset="0"/>
                <a:ea typeface="Calibri" panose="020F0502020204030204" pitchFamily="34" charset="0"/>
                <a:cs typeface="Times New Roman" panose="02020603050405020304" pitchFamily="18" charset="0"/>
              </a:rPr>
              <a:t>Kavşağın veya kaldırımın yükseltilmesi</a:t>
            </a:r>
          </a:p>
          <a:p>
            <a:pPr marL="800100" lvl="1" indent="-342900" algn="just">
              <a:lnSpc>
                <a:spcPct val="107000"/>
              </a:lnSpc>
              <a:spcAft>
                <a:spcPts val="800"/>
              </a:spcAft>
              <a:buFontTx/>
              <a:buChar char="-"/>
            </a:pPr>
            <a:r>
              <a:rPr lang="tr-TR" sz="2000" dirty="0">
                <a:latin typeface="Corbel" panose="020B0503020204020204" pitchFamily="34" charset="0"/>
                <a:ea typeface="Calibri" panose="020F0502020204030204" pitchFamily="34" charset="0"/>
                <a:cs typeface="Times New Roman" panose="02020603050405020304" pitchFamily="18" charset="0"/>
              </a:rPr>
              <a:t>Yol yüzeyinin renklendirilmesi</a:t>
            </a:r>
          </a:p>
          <a:p>
            <a:pPr marL="800100" lvl="1" indent="-342900" algn="just">
              <a:lnSpc>
                <a:spcPct val="107000"/>
              </a:lnSpc>
              <a:spcAft>
                <a:spcPts val="800"/>
              </a:spcAft>
              <a:buFontTx/>
              <a:buChar char="-"/>
            </a:pPr>
            <a:r>
              <a:rPr lang="tr-TR" sz="2000" dirty="0">
                <a:latin typeface="Corbel" panose="020B0503020204020204" pitchFamily="34" charset="0"/>
                <a:ea typeface="Calibri" panose="020F0502020204030204" pitchFamily="34" charset="0"/>
                <a:cs typeface="Times New Roman" panose="02020603050405020304" pitchFamily="18" charset="0"/>
              </a:rPr>
              <a:t>Sarsıntı bantları</a:t>
            </a:r>
          </a:p>
          <a:p>
            <a:pPr marL="800100" lvl="1" indent="-342900" algn="just">
              <a:lnSpc>
                <a:spcPct val="107000"/>
              </a:lnSpc>
              <a:spcAft>
                <a:spcPts val="800"/>
              </a:spcAft>
              <a:buFontTx/>
              <a:buChar char="-"/>
            </a:pPr>
            <a:r>
              <a:rPr lang="tr-TR" sz="2000" dirty="0">
                <a:latin typeface="Corbel" panose="020B0503020204020204" pitchFamily="34" charset="0"/>
                <a:ea typeface="Calibri" panose="020F0502020204030204" pitchFamily="34" charset="0"/>
                <a:cs typeface="Times New Roman" panose="02020603050405020304" pitchFamily="18" charset="0"/>
              </a:rPr>
              <a:t>Suni dönel adalar</a:t>
            </a:r>
          </a:p>
          <a:p>
            <a:pPr marL="800100" lvl="1" indent="-342900" algn="just">
              <a:lnSpc>
                <a:spcPct val="107000"/>
              </a:lnSpc>
              <a:spcAft>
                <a:spcPts val="800"/>
              </a:spcAft>
              <a:buFontTx/>
              <a:buChar char="-"/>
            </a:pPr>
            <a:r>
              <a:rPr lang="tr-TR" sz="2000" dirty="0">
                <a:latin typeface="Corbel" panose="020B0503020204020204" pitchFamily="34" charset="0"/>
                <a:ea typeface="Calibri" panose="020F0502020204030204" pitchFamily="34" charset="0"/>
                <a:cs typeface="Times New Roman" panose="02020603050405020304" pitchFamily="18" charset="0"/>
              </a:rPr>
              <a:t>Yol boyunca şaşırtmalı şerit daraltma</a:t>
            </a:r>
          </a:p>
          <a:p>
            <a:pPr marL="800100" lvl="1" indent="-342900" algn="just">
              <a:lnSpc>
                <a:spcPct val="107000"/>
              </a:lnSpc>
              <a:spcAft>
                <a:spcPts val="800"/>
              </a:spcAft>
              <a:buFontTx/>
              <a:buChar char="-"/>
            </a:pPr>
            <a:r>
              <a:rPr lang="tr-TR" sz="2000" dirty="0">
                <a:latin typeface="Corbel" panose="020B0503020204020204" pitchFamily="34" charset="0"/>
                <a:ea typeface="Calibri" panose="020F0502020204030204" pitchFamily="34" charset="0"/>
                <a:cs typeface="Times New Roman" panose="02020603050405020304" pitchFamily="18" charset="0"/>
              </a:rPr>
              <a:t>Hız uyarı sistemleri</a:t>
            </a:r>
          </a:p>
          <a:p>
            <a:pPr marL="800100" lvl="1" indent="-342900" algn="just">
              <a:lnSpc>
                <a:spcPct val="107000"/>
              </a:lnSpc>
              <a:spcAft>
                <a:spcPts val="800"/>
              </a:spcAft>
              <a:buFontTx/>
              <a:buChar char="-"/>
            </a:pPr>
            <a:r>
              <a:rPr lang="tr-TR" sz="2000" dirty="0">
                <a:latin typeface="Corbel" panose="020B0503020204020204" pitchFamily="34" charset="0"/>
                <a:ea typeface="Calibri" panose="020F0502020204030204" pitchFamily="34" charset="0"/>
                <a:cs typeface="Times New Roman" panose="02020603050405020304" pitchFamily="18" charset="0"/>
              </a:rPr>
              <a:t>Elektronik Denetleme sistemleri</a:t>
            </a:r>
            <a:endParaRPr lang="en-US" sz="2000" dirty="0">
              <a:latin typeface="Corbel" panose="020B0503020204020204" pitchFamily="34" charset="0"/>
              <a:ea typeface="Calibri" panose="020F0502020204030204" pitchFamily="34" charset="0"/>
              <a:cs typeface="Times New Roman" panose="02020603050405020304" pitchFamily="18" charset="0"/>
            </a:endParaRPr>
          </a:p>
        </p:txBody>
      </p:sp>
      <p:pic>
        <p:nvPicPr>
          <p:cNvPr id="5" name="Resim 4">
            <a:extLst>
              <a:ext uri="{FF2B5EF4-FFF2-40B4-BE49-F238E27FC236}">
                <a16:creationId xmlns:a16="http://schemas.microsoft.com/office/drawing/2014/main" id="{C4BDF209-A7A4-4D12-862B-24260FCBC7A0}"/>
              </a:ext>
            </a:extLst>
          </p:cNvPr>
          <p:cNvPicPr/>
          <p:nvPr/>
        </p:nvPicPr>
        <p:blipFill rotWithShape="1">
          <a:blip r:embed="rId2"/>
          <a:srcRect l="27117" t="27173" r="37831" b="25905"/>
          <a:stretch/>
        </p:blipFill>
        <p:spPr bwMode="auto">
          <a:xfrm>
            <a:off x="367030" y="1054277"/>
            <a:ext cx="3761740" cy="2654123"/>
          </a:xfrm>
          <a:prstGeom prst="rect">
            <a:avLst/>
          </a:prstGeom>
          <a:ln>
            <a:noFill/>
          </a:ln>
          <a:extLst>
            <a:ext uri="{53640926-AAD7-44D8-BBD7-CCE9431645EC}">
              <a14:shadowObscured xmlns:a14="http://schemas.microsoft.com/office/drawing/2010/main"/>
            </a:ext>
          </a:extLst>
        </p:spPr>
      </p:pic>
      <p:pic>
        <p:nvPicPr>
          <p:cNvPr id="6" name="Resim 5" descr="Verkehrsberuhigung | Bürgerhaushalt 2022/2023">
            <a:extLst>
              <a:ext uri="{FF2B5EF4-FFF2-40B4-BE49-F238E27FC236}">
                <a16:creationId xmlns:a16="http://schemas.microsoft.com/office/drawing/2014/main" id="{AC1117D2-547C-4DAB-9FA4-9704A81C078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030" y="3886218"/>
            <a:ext cx="3761740" cy="2182794"/>
          </a:xfrm>
          <a:prstGeom prst="rect">
            <a:avLst/>
          </a:prstGeom>
          <a:noFill/>
          <a:ln>
            <a:noFill/>
          </a:ln>
        </p:spPr>
      </p:pic>
    </p:spTree>
    <p:extLst>
      <p:ext uri="{BB962C8B-B14F-4D97-AF65-F5344CB8AC3E}">
        <p14:creationId xmlns:p14="http://schemas.microsoft.com/office/powerpoint/2010/main" val="4062863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97710" y="2410696"/>
            <a:ext cx="2635476" cy="2036617"/>
          </a:xfrm>
        </p:spPr>
        <p:txBody>
          <a:bodyPr anchor="ctr">
            <a:normAutofit/>
          </a:bodyPr>
          <a:lstStyle/>
          <a:p>
            <a:pPr>
              <a:lnSpc>
                <a:spcPct val="150000"/>
              </a:lnSpc>
              <a:spcBef>
                <a:spcPts val="0"/>
              </a:spcBef>
            </a:pPr>
            <a:r>
              <a:rPr lang="tr-TR" sz="2800" b="0" dirty="0"/>
              <a:t>Toplu Ulaşım Yönetimi</a:t>
            </a:r>
          </a:p>
        </p:txBody>
      </p:sp>
      <p:sp>
        <p:nvSpPr>
          <p:cNvPr id="13" name="Dikdörtgen 12">
            <a:extLst>
              <a:ext uri="{FF2B5EF4-FFF2-40B4-BE49-F238E27FC236}">
                <a16:creationId xmlns:a16="http://schemas.microsoft.com/office/drawing/2014/main" id="{8297402A-E7AC-4EEF-AA69-D7BA23B166B9}"/>
              </a:ext>
            </a:extLst>
          </p:cNvPr>
          <p:cNvSpPr/>
          <p:nvPr/>
        </p:nvSpPr>
        <p:spPr>
          <a:xfrm>
            <a:off x="4924768" y="5058870"/>
            <a:ext cx="4479415" cy="400110"/>
          </a:xfrm>
          <a:prstGeom prst="rect">
            <a:avLst/>
          </a:prstGeom>
        </p:spPr>
        <p:txBody>
          <a:bodyPr wrap="square" anchor="ctr">
            <a:spAutoFit/>
          </a:bodyPr>
          <a:lstStyle/>
          <a:p>
            <a:r>
              <a:rPr lang="tr-TR" sz="2000" dirty="0">
                <a:latin typeface="Corbel" panose="020B0503020204020204" pitchFamily="34" charset="0"/>
              </a:rPr>
              <a:t>Araç Telemetri Sistemleri  (</a:t>
            </a:r>
            <a:r>
              <a:rPr lang="tr-TR" sz="2000" dirty="0" err="1">
                <a:latin typeface="Corbel" panose="020B0503020204020204" pitchFamily="34" charset="0"/>
              </a:rPr>
              <a:t>Canbus</a:t>
            </a:r>
            <a:r>
              <a:rPr lang="tr-TR" sz="2000" dirty="0">
                <a:latin typeface="Corbel" panose="020B0503020204020204" pitchFamily="34" charset="0"/>
              </a:rPr>
              <a:t>)</a:t>
            </a:r>
          </a:p>
        </p:txBody>
      </p:sp>
      <p:sp>
        <p:nvSpPr>
          <p:cNvPr id="14" name="Dikdörtgen 13">
            <a:extLst>
              <a:ext uri="{FF2B5EF4-FFF2-40B4-BE49-F238E27FC236}">
                <a16:creationId xmlns:a16="http://schemas.microsoft.com/office/drawing/2014/main" id="{626E68BC-374A-456B-8677-ABCE564418D6}"/>
              </a:ext>
            </a:extLst>
          </p:cNvPr>
          <p:cNvSpPr/>
          <p:nvPr/>
        </p:nvSpPr>
        <p:spPr>
          <a:xfrm>
            <a:off x="4120049" y="999390"/>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1</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5" name="Akış Çizelgesi: El İle Girdi 14">
            <a:extLst>
              <a:ext uri="{FF2B5EF4-FFF2-40B4-BE49-F238E27FC236}">
                <a16:creationId xmlns:a16="http://schemas.microsoft.com/office/drawing/2014/main" id="{791680CE-4C81-46C5-A135-258F381C3BA6}"/>
              </a:ext>
            </a:extLst>
          </p:cNvPr>
          <p:cNvSpPr/>
          <p:nvPr/>
        </p:nvSpPr>
        <p:spPr>
          <a:xfrm>
            <a:off x="3963567" y="1556003"/>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a:extLst>
              <a:ext uri="{FF2B5EF4-FFF2-40B4-BE49-F238E27FC236}">
                <a16:creationId xmlns:a16="http://schemas.microsoft.com/office/drawing/2014/main" id="{784CC1D8-249A-448B-95E0-A69B67674562}"/>
              </a:ext>
            </a:extLst>
          </p:cNvPr>
          <p:cNvSpPr/>
          <p:nvPr/>
        </p:nvSpPr>
        <p:spPr>
          <a:xfrm>
            <a:off x="4120049" y="1942157"/>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2</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7" name="Akış Çizelgesi: El İle Girdi 16">
            <a:extLst>
              <a:ext uri="{FF2B5EF4-FFF2-40B4-BE49-F238E27FC236}">
                <a16:creationId xmlns:a16="http://schemas.microsoft.com/office/drawing/2014/main" id="{724EBCF4-A8BB-446D-9398-AA95BEFBD84E}"/>
              </a:ext>
            </a:extLst>
          </p:cNvPr>
          <p:cNvSpPr/>
          <p:nvPr/>
        </p:nvSpPr>
        <p:spPr>
          <a:xfrm>
            <a:off x="3963567" y="2498768"/>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a:extLst>
              <a:ext uri="{FF2B5EF4-FFF2-40B4-BE49-F238E27FC236}">
                <a16:creationId xmlns:a16="http://schemas.microsoft.com/office/drawing/2014/main" id="{B8513889-B0C3-4890-9224-1669F548932D}"/>
              </a:ext>
            </a:extLst>
          </p:cNvPr>
          <p:cNvSpPr/>
          <p:nvPr/>
        </p:nvSpPr>
        <p:spPr>
          <a:xfrm>
            <a:off x="4120049" y="2884922"/>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3</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19" name="Akış Çizelgesi: El İle Girdi 18">
            <a:extLst>
              <a:ext uri="{FF2B5EF4-FFF2-40B4-BE49-F238E27FC236}">
                <a16:creationId xmlns:a16="http://schemas.microsoft.com/office/drawing/2014/main" id="{B94FAE14-D3CB-4C8F-B799-21E0F9A1B908}"/>
              </a:ext>
            </a:extLst>
          </p:cNvPr>
          <p:cNvSpPr/>
          <p:nvPr/>
        </p:nvSpPr>
        <p:spPr>
          <a:xfrm>
            <a:off x="3963567" y="3441535"/>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48694B3F-6FEF-49CA-BD0B-C4E70E7C1A99}"/>
              </a:ext>
            </a:extLst>
          </p:cNvPr>
          <p:cNvSpPr/>
          <p:nvPr/>
        </p:nvSpPr>
        <p:spPr>
          <a:xfrm>
            <a:off x="4120049" y="3827689"/>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4</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21" name="Akış Çizelgesi: El İle Girdi 20">
            <a:extLst>
              <a:ext uri="{FF2B5EF4-FFF2-40B4-BE49-F238E27FC236}">
                <a16:creationId xmlns:a16="http://schemas.microsoft.com/office/drawing/2014/main" id="{6B3FFE13-C6EF-4489-9076-1D190038797F}"/>
              </a:ext>
            </a:extLst>
          </p:cNvPr>
          <p:cNvSpPr/>
          <p:nvPr/>
        </p:nvSpPr>
        <p:spPr>
          <a:xfrm>
            <a:off x="3963567" y="4384300"/>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a:extLst>
              <a:ext uri="{FF2B5EF4-FFF2-40B4-BE49-F238E27FC236}">
                <a16:creationId xmlns:a16="http://schemas.microsoft.com/office/drawing/2014/main" id="{BC7488E4-D08B-41EF-8EE9-641C0135FF40}"/>
              </a:ext>
            </a:extLst>
          </p:cNvPr>
          <p:cNvSpPr/>
          <p:nvPr/>
        </p:nvSpPr>
        <p:spPr>
          <a:xfrm>
            <a:off x="4120049" y="4769793"/>
            <a:ext cx="601447" cy="606961"/>
          </a:xfrm>
          <a:prstGeom prst="rect">
            <a:avLst/>
          </a:prstGeom>
        </p:spPr>
        <p:txBody>
          <a:bodyPr wrap="none">
            <a:spAutoFit/>
          </a:bodyPr>
          <a:lstStyle/>
          <a:p>
            <a:pPr algn="just">
              <a:lnSpc>
                <a:spcPct val="110000"/>
              </a:lnSpc>
              <a:spcBef>
                <a:spcPts val="600"/>
              </a:spcBef>
              <a:spcAft>
                <a:spcPts val="600"/>
              </a:spcAft>
            </a:pPr>
            <a:r>
              <a:rPr lang="tr-TR" sz="3200" dirty="0">
                <a:solidFill>
                  <a:srgbClr val="4A4C50"/>
                </a:solidFill>
                <a:latin typeface="Neo Sans" panose="02000506000000020004" pitchFamily="2" charset="-94"/>
                <a:ea typeface="Calibri" panose="020F0502020204030204" pitchFamily="34" charset="0"/>
                <a:cs typeface="Times New Roman" panose="02020603050405020304" pitchFamily="18" charset="0"/>
              </a:rPr>
              <a:t>0</a:t>
            </a:r>
            <a:r>
              <a:rPr lang="tr-TR" sz="3200" b="1" dirty="0">
                <a:solidFill>
                  <a:srgbClr val="C00000"/>
                </a:solidFill>
                <a:latin typeface="Neo Sans" panose="02000506000000020004" pitchFamily="2" charset="-94"/>
                <a:ea typeface="Calibri" panose="020F0502020204030204" pitchFamily="34" charset="0"/>
                <a:cs typeface="Times New Roman" panose="02020603050405020304" pitchFamily="18" charset="0"/>
              </a:rPr>
              <a:t>5</a:t>
            </a:r>
            <a:endParaRPr lang="tr-TR" sz="3200" dirty="0">
              <a:solidFill>
                <a:srgbClr val="C00000"/>
              </a:solidFill>
              <a:latin typeface="Neo Sans" panose="02000506000000020004" pitchFamily="2" charset="-94"/>
              <a:ea typeface="Calibri" panose="020F0502020204030204" pitchFamily="34" charset="0"/>
              <a:cs typeface="Times New Roman" panose="02020603050405020304" pitchFamily="18" charset="0"/>
            </a:endParaRPr>
          </a:p>
        </p:txBody>
      </p:sp>
      <p:sp>
        <p:nvSpPr>
          <p:cNvPr id="23" name="Akış Çizelgesi: El İle Girdi 22">
            <a:extLst>
              <a:ext uri="{FF2B5EF4-FFF2-40B4-BE49-F238E27FC236}">
                <a16:creationId xmlns:a16="http://schemas.microsoft.com/office/drawing/2014/main" id="{A26262E7-D315-4514-9AF7-338F96DEC628}"/>
              </a:ext>
            </a:extLst>
          </p:cNvPr>
          <p:cNvSpPr/>
          <p:nvPr/>
        </p:nvSpPr>
        <p:spPr>
          <a:xfrm>
            <a:off x="3963567" y="5326404"/>
            <a:ext cx="914400" cy="265548"/>
          </a:xfrm>
          <a:prstGeom prst="flowChartManualInput">
            <a:avLst/>
          </a:prstGeom>
          <a:gradFill flip="none" rotWithShape="1">
            <a:gsLst>
              <a:gs pos="0">
                <a:srgbClr val="4A4C50">
                  <a:shade val="30000"/>
                  <a:satMod val="115000"/>
                </a:srgbClr>
              </a:gs>
              <a:gs pos="50000">
                <a:srgbClr val="4A4C50">
                  <a:shade val="67500"/>
                  <a:satMod val="115000"/>
                </a:srgbClr>
              </a:gs>
              <a:gs pos="100000">
                <a:srgbClr val="4A4C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a:extLst>
              <a:ext uri="{FF2B5EF4-FFF2-40B4-BE49-F238E27FC236}">
                <a16:creationId xmlns:a16="http://schemas.microsoft.com/office/drawing/2014/main" id="{E8DBE1E1-CA4A-450E-9241-DC97CEBA06EC}"/>
              </a:ext>
            </a:extLst>
          </p:cNvPr>
          <p:cNvSpPr/>
          <p:nvPr/>
        </p:nvSpPr>
        <p:spPr>
          <a:xfrm>
            <a:off x="4924771" y="1287742"/>
            <a:ext cx="3697359" cy="400110"/>
          </a:xfrm>
          <a:prstGeom prst="rect">
            <a:avLst/>
          </a:prstGeom>
        </p:spPr>
        <p:txBody>
          <a:bodyPr wrap="none" anchor="ctr">
            <a:spAutoFit/>
          </a:bodyPr>
          <a:lstStyle/>
          <a:p>
            <a:r>
              <a:rPr lang="tr-TR" sz="2000" dirty="0">
                <a:latin typeface="Corbel" panose="020B0503020204020204" pitchFamily="34" charset="0"/>
              </a:rPr>
              <a:t>Elektronik Ücret Toplama Sistemi</a:t>
            </a:r>
          </a:p>
        </p:txBody>
      </p:sp>
      <p:sp>
        <p:nvSpPr>
          <p:cNvPr id="25" name="Dikdörtgen 24">
            <a:extLst>
              <a:ext uri="{FF2B5EF4-FFF2-40B4-BE49-F238E27FC236}">
                <a16:creationId xmlns:a16="http://schemas.microsoft.com/office/drawing/2014/main" id="{573829F7-5832-4F5C-9A36-D042B7C8C9DF}"/>
              </a:ext>
            </a:extLst>
          </p:cNvPr>
          <p:cNvSpPr/>
          <p:nvPr/>
        </p:nvSpPr>
        <p:spPr>
          <a:xfrm>
            <a:off x="4902877" y="2223905"/>
            <a:ext cx="3337067" cy="400110"/>
          </a:xfrm>
          <a:prstGeom prst="rect">
            <a:avLst/>
          </a:prstGeom>
        </p:spPr>
        <p:txBody>
          <a:bodyPr wrap="none" anchor="ctr">
            <a:spAutoFit/>
          </a:bodyPr>
          <a:lstStyle/>
          <a:p>
            <a:r>
              <a:rPr lang="tr-TR" sz="2000" dirty="0">
                <a:latin typeface="Corbel" panose="020B0503020204020204" pitchFamily="34" charset="0"/>
              </a:rPr>
              <a:t>Yolcu Bilgilendirme Sistemleri</a:t>
            </a:r>
          </a:p>
        </p:txBody>
      </p:sp>
      <p:sp>
        <p:nvSpPr>
          <p:cNvPr id="26" name="Dikdörtgen 25">
            <a:extLst>
              <a:ext uri="{FF2B5EF4-FFF2-40B4-BE49-F238E27FC236}">
                <a16:creationId xmlns:a16="http://schemas.microsoft.com/office/drawing/2014/main" id="{BD34C3AF-A33A-4F61-AEF3-469CB00F8B29}"/>
              </a:ext>
            </a:extLst>
          </p:cNvPr>
          <p:cNvSpPr/>
          <p:nvPr/>
        </p:nvSpPr>
        <p:spPr>
          <a:xfrm>
            <a:off x="4926379" y="3160066"/>
            <a:ext cx="2197781" cy="400110"/>
          </a:xfrm>
          <a:prstGeom prst="rect">
            <a:avLst/>
          </a:prstGeom>
        </p:spPr>
        <p:txBody>
          <a:bodyPr wrap="none" anchor="ctr">
            <a:spAutoFit/>
          </a:bodyPr>
          <a:lstStyle/>
          <a:p>
            <a:r>
              <a:rPr lang="tr-TR" sz="2000" dirty="0">
                <a:latin typeface="Corbel" panose="020B0503020204020204" pitchFamily="34" charset="0"/>
              </a:rPr>
              <a:t>Mobil Uygulamalar</a:t>
            </a:r>
          </a:p>
        </p:txBody>
      </p:sp>
      <p:sp>
        <p:nvSpPr>
          <p:cNvPr id="27" name="Dikdörtgen 26">
            <a:extLst>
              <a:ext uri="{FF2B5EF4-FFF2-40B4-BE49-F238E27FC236}">
                <a16:creationId xmlns:a16="http://schemas.microsoft.com/office/drawing/2014/main" id="{2D3BAE6B-A8D2-498F-9847-117FEF2E79B6}"/>
              </a:ext>
            </a:extLst>
          </p:cNvPr>
          <p:cNvSpPr/>
          <p:nvPr/>
        </p:nvSpPr>
        <p:spPr>
          <a:xfrm>
            <a:off x="4924773" y="4096227"/>
            <a:ext cx="2600264" cy="400110"/>
          </a:xfrm>
          <a:prstGeom prst="rect">
            <a:avLst/>
          </a:prstGeom>
        </p:spPr>
        <p:txBody>
          <a:bodyPr wrap="none" anchor="ctr">
            <a:spAutoFit/>
          </a:bodyPr>
          <a:lstStyle/>
          <a:p>
            <a:r>
              <a:rPr lang="tr-TR" sz="2000" dirty="0">
                <a:latin typeface="Corbel" panose="020B0503020204020204" pitchFamily="34" charset="0"/>
              </a:rPr>
              <a:t>Filo Yönetim Sistemleri</a:t>
            </a:r>
          </a:p>
        </p:txBody>
      </p:sp>
    </p:spTree>
    <p:extLst>
      <p:ext uri="{BB962C8B-B14F-4D97-AF65-F5344CB8AC3E}">
        <p14:creationId xmlns:p14="http://schemas.microsoft.com/office/powerpoint/2010/main" val="490429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FE81ACB7-5EE7-4E2B-A93A-ECE708882BB0}"/>
              </a:ext>
            </a:extLst>
          </p:cNvPr>
          <p:cNvGrpSpPr>
            <a:grpSpLocks/>
          </p:cNvGrpSpPr>
          <p:nvPr/>
        </p:nvGrpSpPr>
        <p:grpSpPr bwMode="auto">
          <a:xfrm>
            <a:off x="3840480" y="1447800"/>
            <a:ext cx="8107680" cy="4467225"/>
            <a:chOff x="895350" y="1476375"/>
            <a:chExt cx="7334251" cy="5076825"/>
          </a:xfrm>
        </p:grpSpPr>
        <p:sp>
          <p:nvSpPr>
            <p:cNvPr id="5" name="Rounded Rectangle 2">
              <a:extLst>
                <a:ext uri="{FF2B5EF4-FFF2-40B4-BE49-F238E27FC236}">
                  <a16:creationId xmlns:a16="http://schemas.microsoft.com/office/drawing/2014/main" id="{7511496D-89EB-4557-AB19-FC800522C64E}"/>
                </a:ext>
              </a:extLst>
            </p:cNvPr>
            <p:cNvSpPr/>
            <p:nvPr/>
          </p:nvSpPr>
          <p:spPr bwMode="auto">
            <a:xfrm>
              <a:off x="895350" y="3429000"/>
              <a:ext cx="2381250" cy="304800"/>
            </a:xfrm>
            <a:prstGeom prst="roundRect">
              <a:avLst>
                <a:gd name="adj" fmla="val 50000"/>
              </a:avLst>
            </a:prstGeom>
            <a:gradFill>
              <a:gsLst>
                <a:gs pos="0">
                  <a:srgbClr val="BBA5A5"/>
                </a:gs>
                <a:gs pos="80000">
                  <a:srgbClr val="E8D0D0"/>
                </a:gs>
                <a:gs pos="100000">
                  <a:srgbClr val="F0E4E4"/>
                </a:gs>
              </a:gsLst>
            </a:gradFill>
            <a:ln>
              <a:headEnd type="none" w="med" len="med"/>
              <a:tailEnd type="none" w="med" len="med"/>
            </a:ln>
            <a:scene3d>
              <a:camera prst="orthographicFront">
                <a:rot lat="0" lon="0" rev="0"/>
              </a:camera>
              <a:lightRig rig="threePt" dir="t">
                <a:rot lat="0" lon="0" rev="1200000"/>
              </a:lightRig>
            </a:scene3d>
            <a:sp3d prstMaterial="matte">
              <a:bevelT w="50800" h="25400"/>
            </a:sp3d>
          </p:spPr>
          <p:style>
            <a:lnRef idx="0">
              <a:schemeClr val="accent3"/>
            </a:lnRef>
            <a:fillRef idx="3">
              <a:schemeClr val="accent3"/>
            </a:fillRef>
            <a:effectRef idx="3">
              <a:schemeClr val="accent3"/>
            </a:effectRef>
            <a:fontRef idx="minor">
              <a:schemeClr val="lt1"/>
            </a:fontRef>
          </p:style>
          <p:txBody>
            <a:bodyPr lIns="0" tIns="0" rIns="0" bIns="0" anchor="ctr"/>
            <a:lstStyle>
              <a:defPPr>
                <a:defRPr lang="en-US"/>
              </a:defPPr>
              <a:lvl1pPr algn="l" rtl="0" fontAlgn="base">
                <a:spcBef>
                  <a:spcPct val="0"/>
                </a:spcBef>
                <a:spcAft>
                  <a:spcPct val="0"/>
                </a:spcAft>
                <a:defRPr sz="2400" b="1" kern="1200">
                  <a:solidFill>
                    <a:schemeClr val="lt1"/>
                  </a:solidFill>
                  <a:latin typeface="+mn-lt"/>
                  <a:ea typeface="+mn-ea"/>
                  <a:cs typeface="+mn-cs"/>
                </a:defRPr>
              </a:lvl1pPr>
              <a:lvl2pPr marL="457200" algn="l" rtl="0" fontAlgn="base">
                <a:spcBef>
                  <a:spcPct val="0"/>
                </a:spcBef>
                <a:spcAft>
                  <a:spcPct val="0"/>
                </a:spcAft>
                <a:defRPr sz="2400" b="1" kern="1200">
                  <a:solidFill>
                    <a:schemeClr val="lt1"/>
                  </a:solidFill>
                  <a:latin typeface="+mn-lt"/>
                  <a:ea typeface="+mn-ea"/>
                  <a:cs typeface="+mn-cs"/>
                </a:defRPr>
              </a:lvl2pPr>
              <a:lvl3pPr marL="914400" algn="l" rtl="0" fontAlgn="base">
                <a:spcBef>
                  <a:spcPct val="0"/>
                </a:spcBef>
                <a:spcAft>
                  <a:spcPct val="0"/>
                </a:spcAft>
                <a:defRPr sz="2400" b="1" kern="1200">
                  <a:solidFill>
                    <a:schemeClr val="lt1"/>
                  </a:solidFill>
                  <a:latin typeface="+mn-lt"/>
                  <a:ea typeface="+mn-ea"/>
                  <a:cs typeface="+mn-cs"/>
                </a:defRPr>
              </a:lvl3pPr>
              <a:lvl4pPr marL="1371600" algn="l" rtl="0" fontAlgn="base">
                <a:spcBef>
                  <a:spcPct val="0"/>
                </a:spcBef>
                <a:spcAft>
                  <a:spcPct val="0"/>
                </a:spcAft>
                <a:defRPr sz="2400" b="1" kern="1200">
                  <a:solidFill>
                    <a:schemeClr val="lt1"/>
                  </a:solidFill>
                  <a:latin typeface="+mn-lt"/>
                  <a:ea typeface="+mn-ea"/>
                  <a:cs typeface="+mn-cs"/>
                </a:defRPr>
              </a:lvl4pPr>
              <a:lvl5pPr marL="1828800" algn="l" rtl="0" fontAlgn="base">
                <a:spcBef>
                  <a:spcPct val="0"/>
                </a:spcBef>
                <a:spcAft>
                  <a:spcPct val="0"/>
                </a:spcAft>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a:spcBef>
                  <a:spcPts val="0"/>
                </a:spcBef>
                <a:buSzPct val="50000"/>
                <a:buFont typeface="Wingdings 2" pitchFamily="18" charset="2"/>
                <a:buNone/>
                <a:defRPr/>
              </a:pPr>
              <a:r>
                <a:rPr lang="en-US" sz="800" dirty="0">
                  <a:solidFill>
                    <a:schemeClr val="tx2"/>
                  </a:solidFill>
                </a:rPr>
                <a:t>Wide Area Wireless (Mobile) Communications</a:t>
              </a:r>
            </a:p>
          </p:txBody>
        </p:sp>
        <p:sp>
          <p:nvSpPr>
            <p:cNvPr id="6" name="Rounded Rectangle 10">
              <a:extLst>
                <a:ext uri="{FF2B5EF4-FFF2-40B4-BE49-F238E27FC236}">
                  <a16:creationId xmlns:a16="http://schemas.microsoft.com/office/drawing/2014/main" id="{71D736F4-490B-4952-AD76-BD53A35895CE}"/>
                </a:ext>
              </a:extLst>
            </p:cNvPr>
            <p:cNvSpPr/>
            <p:nvPr/>
          </p:nvSpPr>
          <p:spPr bwMode="auto">
            <a:xfrm rot="16200000" flipH="1">
              <a:off x="-290512" y="5043487"/>
              <a:ext cx="2714625" cy="304800"/>
            </a:xfrm>
            <a:prstGeom prst="roundRect">
              <a:avLst>
                <a:gd name="adj" fmla="val 50000"/>
              </a:avLst>
            </a:prstGeom>
            <a:gradFill>
              <a:gsLst>
                <a:gs pos="0">
                  <a:srgbClr val="BBA5A5"/>
                </a:gs>
                <a:gs pos="80000">
                  <a:srgbClr val="E8D0D0"/>
                </a:gs>
                <a:gs pos="100000">
                  <a:srgbClr val="F0E4E4"/>
                </a:gs>
              </a:gsLst>
            </a:gradFill>
            <a:ln>
              <a:headEnd type="none" w="med" len="med"/>
              <a:tailEnd type="none" w="med" len="med"/>
            </a:ln>
            <a:scene3d>
              <a:camera prst="orthographicFront">
                <a:rot lat="0" lon="0" rev="0"/>
              </a:camera>
              <a:lightRig rig="threePt" dir="t">
                <a:rot lat="0" lon="0" rev="1200000"/>
              </a:lightRig>
            </a:scene3d>
            <a:sp3d prstMaterial="matte">
              <a:bevelT w="50800" h="25400"/>
            </a:sp3d>
          </p:spPr>
          <p:style>
            <a:lnRef idx="0">
              <a:schemeClr val="accent3"/>
            </a:lnRef>
            <a:fillRef idx="3">
              <a:schemeClr val="accent3"/>
            </a:fillRef>
            <a:effectRef idx="3">
              <a:schemeClr val="accent3"/>
            </a:effectRef>
            <a:fontRef idx="minor">
              <a:schemeClr val="lt1"/>
            </a:fontRef>
          </p:style>
          <p:txBody>
            <a:bodyPr lIns="0" tIns="0" rIns="0" bIns="0" anchor="ctr"/>
            <a:lstStyle>
              <a:defPPr>
                <a:defRPr lang="en-US"/>
              </a:defPPr>
              <a:lvl1pPr algn="l" rtl="0" fontAlgn="base">
                <a:spcBef>
                  <a:spcPct val="0"/>
                </a:spcBef>
                <a:spcAft>
                  <a:spcPct val="0"/>
                </a:spcAft>
                <a:defRPr sz="2400" b="1" kern="1200">
                  <a:solidFill>
                    <a:schemeClr val="lt1"/>
                  </a:solidFill>
                  <a:latin typeface="+mn-lt"/>
                  <a:ea typeface="+mn-ea"/>
                  <a:cs typeface="+mn-cs"/>
                </a:defRPr>
              </a:lvl1pPr>
              <a:lvl2pPr marL="457200" algn="l" rtl="0" fontAlgn="base">
                <a:spcBef>
                  <a:spcPct val="0"/>
                </a:spcBef>
                <a:spcAft>
                  <a:spcPct val="0"/>
                </a:spcAft>
                <a:defRPr sz="2400" b="1" kern="1200">
                  <a:solidFill>
                    <a:schemeClr val="lt1"/>
                  </a:solidFill>
                  <a:latin typeface="+mn-lt"/>
                  <a:ea typeface="+mn-ea"/>
                  <a:cs typeface="+mn-cs"/>
                </a:defRPr>
              </a:lvl2pPr>
              <a:lvl3pPr marL="914400" algn="l" rtl="0" fontAlgn="base">
                <a:spcBef>
                  <a:spcPct val="0"/>
                </a:spcBef>
                <a:spcAft>
                  <a:spcPct val="0"/>
                </a:spcAft>
                <a:defRPr sz="2400" b="1" kern="1200">
                  <a:solidFill>
                    <a:schemeClr val="lt1"/>
                  </a:solidFill>
                  <a:latin typeface="+mn-lt"/>
                  <a:ea typeface="+mn-ea"/>
                  <a:cs typeface="+mn-cs"/>
                </a:defRPr>
              </a:lvl3pPr>
              <a:lvl4pPr marL="1371600" algn="l" rtl="0" fontAlgn="base">
                <a:spcBef>
                  <a:spcPct val="0"/>
                </a:spcBef>
                <a:spcAft>
                  <a:spcPct val="0"/>
                </a:spcAft>
                <a:defRPr sz="2400" b="1" kern="1200">
                  <a:solidFill>
                    <a:schemeClr val="lt1"/>
                  </a:solidFill>
                  <a:latin typeface="+mn-lt"/>
                  <a:ea typeface="+mn-ea"/>
                  <a:cs typeface="+mn-cs"/>
                </a:defRPr>
              </a:lvl4pPr>
              <a:lvl5pPr marL="1828800" algn="l" rtl="0" fontAlgn="base">
                <a:spcBef>
                  <a:spcPct val="0"/>
                </a:spcBef>
                <a:spcAft>
                  <a:spcPct val="0"/>
                </a:spcAft>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a:spcBef>
                  <a:spcPts val="0"/>
                </a:spcBef>
                <a:buSzPct val="50000"/>
                <a:buFont typeface="Wingdings 2" pitchFamily="18" charset="2"/>
                <a:buNone/>
                <a:defRPr/>
              </a:pPr>
              <a:r>
                <a:rPr lang="en-US" sz="1000" dirty="0">
                  <a:solidFill>
                    <a:schemeClr val="tx2"/>
                  </a:solidFill>
                </a:rPr>
                <a:t>Vehicle – Vehicle Communications</a:t>
              </a:r>
            </a:p>
          </p:txBody>
        </p:sp>
        <p:sp>
          <p:nvSpPr>
            <p:cNvPr id="7" name="Rounded Rectangle 11">
              <a:extLst>
                <a:ext uri="{FF2B5EF4-FFF2-40B4-BE49-F238E27FC236}">
                  <a16:creationId xmlns:a16="http://schemas.microsoft.com/office/drawing/2014/main" id="{B386802C-F422-45FF-954B-A41A3E1223E3}"/>
                </a:ext>
              </a:extLst>
            </p:cNvPr>
            <p:cNvSpPr/>
            <p:nvPr/>
          </p:nvSpPr>
          <p:spPr bwMode="auto">
            <a:xfrm rot="16200000" flipH="1">
              <a:off x="3424237" y="5043487"/>
              <a:ext cx="2714625" cy="304800"/>
            </a:xfrm>
            <a:prstGeom prst="roundRect">
              <a:avLst>
                <a:gd name="adj" fmla="val 50000"/>
              </a:avLst>
            </a:prstGeom>
            <a:gradFill>
              <a:gsLst>
                <a:gs pos="0">
                  <a:srgbClr val="BBA5A5"/>
                </a:gs>
                <a:gs pos="80000">
                  <a:srgbClr val="E8D0D0"/>
                </a:gs>
                <a:gs pos="100000">
                  <a:srgbClr val="F0E4E4"/>
                </a:gs>
              </a:gsLst>
            </a:gradFill>
            <a:ln>
              <a:headEnd type="none" w="med" len="med"/>
              <a:tailEnd type="none" w="med" len="med"/>
            </a:ln>
            <a:scene3d>
              <a:camera prst="orthographicFront">
                <a:rot lat="0" lon="0" rev="0"/>
              </a:camera>
              <a:lightRig rig="threePt" dir="t">
                <a:rot lat="0" lon="0" rev="1200000"/>
              </a:lightRig>
            </a:scene3d>
            <a:sp3d prstMaterial="matte">
              <a:bevelT w="50800" h="25400"/>
            </a:sp3d>
          </p:spPr>
          <p:style>
            <a:lnRef idx="0">
              <a:schemeClr val="accent3"/>
            </a:lnRef>
            <a:fillRef idx="3">
              <a:schemeClr val="accent3"/>
            </a:fillRef>
            <a:effectRef idx="3">
              <a:schemeClr val="accent3"/>
            </a:effectRef>
            <a:fontRef idx="minor">
              <a:schemeClr val="lt1"/>
            </a:fontRef>
          </p:style>
          <p:txBody>
            <a:bodyPr lIns="0" tIns="0" rIns="0" bIns="0" anchor="ctr"/>
            <a:lstStyle>
              <a:defPPr>
                <a:defRPr lang="en-US"/>
              </a:defPPr>
              <a:lvl1pPr algn="l" rtl="0" fontAlgn="base">
                <a:spcBef>
                  <a:spcPct val="0"/>
                </a:spcBef>
                <a:spcAft>
                  <a:spcPct val="0"/>
                </a:spcAft>
                <a:defRPr sz="2400" b="1" kern="1200">
                  <a:solidFill>
                    <a:schemeClr val="lt1"/>
                  </a:solidFill>
                  <a:latin typeface="+mn-lt"/>
                  <a:ea typeface="+mn-ea"/>
                  <a:cs typeface="+mn-cs"/>
                </a:defRPr>
              </a:lvl1pPr>
              <a:lvl2pPr marL="457200" algn="l" rtl="0" fontAlgn="base">
                <a:spcBef>
                  <a:spcPct val="0"/>
                </a:spcBef>
                <a:spcAft>
                  <a:spcPct val="0"/>
                </a:spcAft>
                <a:defRPr sz="2400" b="1" kern="1200">
                  <a:solidFill>
                    <a:schemeClr val="lt1"/>
                  </a:solidFill>
                  <a:latin typeface="+mn-lt"/>
                  <a:ea typeface="+mn-ea"/>
                  <a:cs typeface="+mn-cs"/>
                </a:defRPr>
              </a:lvl2pPr>
              <a:lvl3pPr marL="914400" algn="l" rtl="0" fontAlgn="base">
                <a:spcBef>
                  <a:spcPct val="0"/>
                </a:spcBef>
                <a:spcAft>
                  <a:spcPct val="0"/>
                </a:spcAft>
                <a:defRPr sz="2400" b="1" kern="1200">
                  <a:solidFill>
                    <a:schemeClr val="lt1"/>
                  </a:solidFill>
                  <a:latin typeface="+mn-lt"/>
                  <a:ea typeface="+mn-ea"/>
                  <a:cs typeface="+mn-cs"/>
                </a:defRPr>
              </a:lvl3pPr>
              <a:lvl4pPr marL="1371600" algn="l" rtl="0" fontAlgn="base">
                <a:spcBef>
                  <a:spcPct val="0"/>
                </a:spcBef>
                <a:spcAft>
                  <a:spcPct val="0"/>
                </a:spcAft>
                <a:defRPr sz="2400" b="1" kern="1200">
                  <a:solidFill>
                    <a:schemeClr val="lt1"/>
                  </a:solidFill>
                  <a:latin typeface="+mn-lt"/>
                  <a:ea typeface="+mn-ea"/>
                  <a:cs typeface="+mn-cs"/>
                </a:defRPr>
              </a:lvl4pPr>
              <a:lvl5pPr marL="1828800" algn="l" rtl="0" fontAlgn="base">
                <a:spcBef>
                  <a:spcPct val="0"/>
                </a:spcBef>
                <a:spcAft>
                  <a:spcPct val="0"/>
                </a:spcAft>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a:spcBef>
                  <a:spcPts val="0"/>
                </a:spcBef>
                <a:buSzPct val="50000"/>
                <a:buFont typeface="Wingdings 2" pitchFamily="18" charset="2"/>
                <a:buNone/>
                <a:defRPr/>
              </a:pPr>
              <a:r>
                <a:rPr lang="en-US" sz="1000" dirty="0">
                  <a:solidFill>
                    <a:schemeClr val="tx2"/>
                  </a:solidFill>
                </a:rPr>
                <a:t>Field – Vehicle Communications</a:t>
              </a:r>
            </a:p>
          </p:txBody>
        </p:sp>
        <p:grpSp>
          <p:nvGrpSpPr>
            <p:cNvPr id="8" name="Group 77">
              <a:extLst>
                <a:ext uri="{FF2B5EF4-FFF2-40B4-BE49-F238E27FC236}">
                  <a16:creationId xmlns:a16="http://schemas.microsoft.com/office/drawing/2014/main" id="{9F314803-46E2-4009-9608-D6E269C21C7D}"/>
                </a:ext>
              </a:extLst>
            </p:cNvPr>
            <p:cNvGrpSpPr>
              <a:grpSpLocks/>
            </p:cNvGrpSpPr>
            <p:nvPr/>
          </p:nvGrpSpPr>
          <p:grpSpPr bwMode="auto">
            <a:xfrm>
              <a:off x="1322388" y="3838575"/>
              <a:ext cx="3163887" cy="2714625"/>
              <a:chOff x="1322451" y="3838575"/>
              <a:chExt cx="3163824" cy="2714625"/>
            </a:xfrm>
          </p:grpSpPr>
          <p:sp>
            <p:nvSpPr>
              <p:cNvPr id="78" name="Rectangle 7">
                <a:extLst>
                  <a:ext uri="{FF2B5EF4-FFF2-40B4-BE49-F238E27FC236}">
                    <a16:creationId xmlns:a16="http://schemas.microsoft.com/office/drawing/2014/main" id="{BBD387FA-94FA-4B68-84C7-223937AEA19D}"/>
                  </a:ext>
                </a:extLst>
              </p:cNvPr>
              <p:cNvSpPr/>
              <p:nvPr/>
            </p:nvSpPr>
            <p:spPr bwMode="auto">
              <a:xfrm>
                <a:off x="1322451" y="3838575"/>
                <a:ext cx="3163824" cy="2667000"/>
              </a:xfrm>
              <a:prstGeom prst="rect">
                <a:avLst/>
              </a:prstGeom>
              <a:solidFill>
                <a:schemeClr val="accent1">
                  <a:lumMod val="40000"/>
                  <a:lumOff val="60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52400" h="38100"/>
              </a:sp3d>
            </p:spPr>
            <p:txBody>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marL="742950" indent="-285750">
                  <a:spcBef>
                    <a:spcPct val="30000"/>
                  </a:spcBef>
                  <a:buSzPct val="50000"/>
                  <a:buFont typeface="Wingdings 2" pitchFamily="18" charset="2"/>
                  <a:buChar char=""/>
                  <a:defRPr/>
                </a:pPr>
                <a:endParaRPr lang="en-US">
                  <a:latin typeface="Arial" charset="0"/>
                  <a:cs typeface="+mn-cs"/>
                </a:endParaRPr>
              </a:p>
            </p:txBody>
          </p:sp>
          <p:sp>
            <p:nvSpPr>
              <p:cNvPr id="79" name="Rounded Rectangle 3">
                <a:extLst>
                  <a:ext uri="{FF2B5EF4-FFF2-40B4-BE49-F238E27FC236}">
                    <a16:creationId xmlns:a16="http://schemas.microsoft.com/office/drawing/2014/main" id="{B8C4CD00-9628-43ED-B4BD-B812D7026479}"/>
                  </a:ext>
                </a:extLst>
              </p:cNvPr>
              <p:cNvSpPr/>
              <p:nvPr/>
            </p:nvSpPr>
            <p:spPr bwMode="auto">
              <a:xfrm>
                <a:off x="3351236" y="3924300"/>
                <a:ext cx="1019155" cy="457200"/>
              </a:xfrm>
              <a:prstGeom prst="roundRect">
                <a:avLst>
                  <a:gd name="adj" fmla="val 4167"/>
                </a:avLst>
              </a:prstGeom>
              <a:solidFill>
                <a:schemeClr val="bg1"/>
              </a:solidFill>
              <a:ln w="28575" cap="flat" cmpd="sng" algn="ctr">
                <a:solidFill>
                  <a:srgbClr val="729FC8"/>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spcBef>
                    <a:spcPts val="0"/>
                  </a:spcBef>
                  <a:buSzPct val="50000"/>
                  <a:buFont typeface="Wingdings 2" pitchFamily="18" charset="2"/>
                  <a:buNone/>
                  <a:defRPr/>
                </a:pPr>
                <a:r>
                  <a:rPr lang="en-US" sz="1050" dirty="0">
                    <a:solidFill>
                      <a:schemeClr val="tx2"/>
                    </a:solidFill>
                    <a:latin typeface="Arial" charset="0"/>
                    <a:cs typeface="+mn-cs"/>
                  </a:rPr>
                  <a:t>Vehicle</a:t>
                </a:r>
              </a:p>
            </p:txBody>
          </p:sp>
          <p:sp>
            <p:nvSpPr>
              <p:cNvPr id="80" name="Rounded Rectangle 13">
                <a:extLst>
                  <a:ext uri="{FF2B5EF4-FFF2-40B4-BE49-F238E27FC236}">
                    <a16:creationId xmlns:a16="http://schemas.microsoft.com/office/drawing/2014/main" id="{1445AF92-D327-4343-AB6F-B6DD51F0E475}"/>
                  </a:ext>
                </a:extLst>
              </p:cNvPr>
              <p:cNvSpPr/>
              <p:nvPr/>
            </p:nvSpPr>
            <p:spPr bwMode="auto">
              <a:xfrm>
                <a:off x="2874995" y="4438650"/>
                <a:ext cx="1019155" cy="457200"/>
              </a:xfrm>
              <a:prstGeom prst="roundRect">
                <a:avLst>
                  <a:gd name="adj" fmla="val 4167"/>
                </a:avLst>
              </a:prstGeom>
              <a:solidFill>
                <a:schemeClr val="bg1"/>
              </a:solidFill>
              <a:ln w="28575" cap="flat" cmpd="sng" algn="ctr">
                <a:solidFill>
                  <a:srgbClr val="729FC8"/>
                </a:solidFill>
                <a:prstDash val="solid"/>
                <a:round/>
                <a:headEnd type="none" w="med" len="med"/>
                <a:tailEnd type="none" w="med" len="med"/>
              </a:ln>
              <a:effectLst/>
            </p:spPr>
            <p:txBody>
              <a:bodyPr lIns="0" tIns="0" rIns="0" bIns="0"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spcBef>
                    <a:spcPts val="0"/>
                  </a:spcBef>
                  <a:buSzPct val="50000"/>
                  <a:buFont typeface="Wingdings 2" pitchFamily="18" charset="2"/>
                  <a:buNone/>
                  <a:defRPr/>
                </a:pPr>
                <a:r>
                  <a:rPr lang="en-US" sz="1050" dirty="0">
                    <a:solidFill>
                      <a:schemeClr val="tx2"/>
                    </a:solidFill>
                    <a:latin typeface="Arial" charset="0"/>
                    <a:cs typeface="+mn-cs"/>
                  </a:rPr>
                  <a:t>Emergency Vehicle</a:t>
                </a:r>
              </a:p>
            </p:txBody>
          </p:sp>
          <p:sp>
            <p:nvSpPr>
              <p:cNvPr id="81" name="Rounded Rectangle 14">
                <a:extLst>
                  <a:ext uri="{FF2B5EF4-FFF2-40B4-BE49-F238E27FC236}">
                    <a16:creationId xmlns:a16="http://schemas.microsoft.com/office/drawing/2014/main" id="{5A629881-F5A0-4CDD-8BFB-161B381662DC}"/>
                  </a:ext>
                </a:extLst>
              </p:cNvPr>
              <p:cNvSpPr/>
              <p:nvPr/>
            </p:nvSpPr>
            <p:spPr bwMode="auto">
              <a:xfrm>
                <a:off x="2398755" y="4953000"/>
                <a:ext cx="1019155" cy="457200"/>
              </a:xfrm>
              <a:prstGeom prst="roundRect">
                <a:avLst>
                  <a:gd name="adj" fmla="val 4167"/>
                </a:avLst>
              </a:prstGeom>
              <a:solidFill>
                <a:schemeClr val="bg1"/>
              </a:solidFill>
              <a:ln w="28575" cap="flat" cmpd="sng" algn="ctr">
                <a:solidFill>
                  <a:srgbClr val="729FC8"/>
                </a:solidFill>
                <a:prstDash val="solid"/>
                <a:round/>
                <a:headEnd type="none" w="med" len="med"/>
                <a:tailEnd type="none" w="med" len="med"/>
              </a:ln>
              <a:effectLst/>
            </p:spPr>
            <p:txBody>
              <a:bodyPr lIns="0" tIns="0" rIns="0" bIns="0"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spcBef>
                    <a:spcPts val="0"/>
                  </a:spcBef>
                  <a:buSzPct val="50000"/>
                  <a:buFont typeface="Wingdings 2" pitchFamily="18" charset="2"/>
                  <a:buNone/>
                  <a:defRPr/>
                </a:pPr>
                <a:r>
                  <a:rPr lang="en-US" sz="1050" dirty="0">
                    <a:solidFill>
                      <a:schemeClr val="tx2"/>
                    </a:solidFill>
                    <a:latin typeface="Arial" charset="0"/>
                    <a:cs typeface="+mn-cs"/>
                  </a:rPr>
                  <a:t>Commercial Vehicle</a:t>
                </a:r>
              </a:p>
            </p:txBody>
          </p:sp>
          <p:sp>
            <p:nvSpPr>
              <p:cNvPr id="82" name="Rounded Rectangle 15">
                <a:extLst>
                  <a:ext uri="{FF2B5EF4-FFF2-40B4-BE49-F238E27FC236}">
                    <a16:creationId xmlns:a16="http://schemas.microsoft.com/office/drawing/2014/main" id="{5D04600E-B155-4BD0-A399-834DC50DF44B}"/>
                  </a:ext>
                </a:extLst>
              </p:cNvPr>
              <p:cNvSpPr/>
              <p:nvPr/>
            </p:nvSpPr>
            <p:spPr bwMode="auto">
              <a:xfrm>
                <a:off x="1922514" y="5467350"/>
                <a:ext cx="1019155" cy="457200"/>
              </a:xfrm>
              <a:prstGeom prst="roundRect">
                <a:avLst>
                  <a:gd name="adj" fmla="val 4167"/>
                </a:avLst>
              </a:prstGeom>
              <a:solidFill>
                <a:schemeClr val="bg1"/>
              </a:solidFill>
              <a:ln w="28575" cap="flat" cmpd="sng" algn="ctr">
                <a:solidFill>
                  <a:srgbClr val="729FC8"/>
                </a:solidFill>
                <a:prstDash val="solid"/>
                <a:round/>
                <a:headEnd type="none" w="med" len="med"/>
                <a:tailEnd type="none" w="med" len="med"/>
              </a:ln>
              <a:effectLst/>
            </p:spPr>
            <p:txBody>
              <a:bodyPr lIns="0" tIns="0" rIns="0" bIns="0"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spcBef>
                    <a:spcPts val="0"/>
                  </a:spcBef>
                  <a:buSzPct val="50000"/>
                  <a:buFont typeface="Wingdings 2" pitchFamily="18" charset="2"/>
                  <a:buNone/>
                  <a:defRPr/>
                </a:pPr>
                <a:r>
                  <a:rPr lang="en-US" sz="1050" dirty="0">
                    <a:solidFill>
                      <a:schemeClr val="tx2"/>
                    </a:solidFill>
                    <a:latin typeface="Arial" charset="0"/>
                    <a:cs typeface="+mn-cs"/>
                  </a:rPr>
                  <a:t>Transit </a:t>
                </a:r>
              </a:p>
              <a:p>
                <a:pPr algn="ctr">
                  <a:spcBef>
                    <a:spcPts val="0"/>
                  </a:spcBef>
                  <a:buSzPct val="50000"/>
                  <a:buFont typeface="Wingdings 2" pitchFamily="18" charset="2"/>
                  <a:buNone/>
                  <a:defRPr/>
                </a:pPr>
                <a:r>
                  <a:rPr lang="en-US" sz="1050" dirty="0">
                    <a:solidFill>
                      <a:schemeClr val="tx2"/>
                    </a:solidFill>
                    <a:latin typeface="Arial" charset="0"/>
                    <a:cs typeface="+mn-cs"/>
                  </a:rPr>
                  <a:t>Vehicle</a:t>
                </a:r>
              </a:p>
            </p:txBody>
          </p:sp>
          <p:sp>
            <p:nvSpPr>
              <p:cNvPr id="83" name="Rounded Rectangle 16">
                <a:extLst>
                  <a:ext uri="{FF2B5EF4-FFF2-40B4-BE49-F238E27FC236}">
                    <a16:creationId xmlns:a16="http://schemas.microsoft.com/office/drawing/2014/main" id="{0D9EFB49-EBFE-458E-87F8-FAE14E30E222}"/>
                  </a:ext>
                </a:extLst>
              </p:cNvPr>
              <p:cNvSpPr/>
              <p:nvPr/>
            </p:nvSpPr>
            <p:spPr bwMode="auto">
              <a:xfrm>
                <a:off x="1446274" y="5981700"/>
                <a:ext cx="1019155" cy="457200"/>
              </a:xfrm>
              <a:prstGeom prst="roundRect">
                <a:avLst>
                  <a:gd name="adj" fmla="val 4167"/>
                </a:avLst>
              </a:prstGeom>
              <a:solidFill>
                <a:schemeClr val="bg1"/>
              </a:solidFill>
              <a:ln w="28575" cap="flat" cmpd="sng" algn="ctr">
                <a:solidFill>
                  <a:srgbClr val="729FC8"/>
                </a:solidFill>
                <a:prstDash val="solid"/>
                <a:round/>
                <a:headEnd type="none" w="med" len="med"/>
                <a:tailEnd type="none" w="med" len="med"/>
              </a:ln>
              <a:effectLst/>
            </p:spPr>
            <p:txBody>
              <a:bodyPr lIns="0" tIns="0" rIns="0" bIns="0"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Maintenance &amp; Construction Vehicle</a:t>
                </a:r>
              </a:p>
            </p:txBody>
          </p:sp>
          <p:sp>
            <p:nvSpPr>
              <p:cNvPr id="84" name="TextBox 4">
                <a:extLst>
                  <a:ext uri="{FF2B5EF4-FFF2-40B4-BE49-F238E27FC236}">
                    <a16:creationId xmlns:a16="http://schemas.microsoft.com/office/drawing/2014/main" id="{ADB32EE9-62F5-48F2-8855-5A2A09F14C7B}"/>
                  </a:ext>
                </a:extLst>
              </p:cNvPr>
              <p:cNvSpPr txBox="1">
                <a:spLocks noChangeArrowheads="1"/>
              </p:cNvSpPr>
              <p:nvPr/>
            </p:nvSpPr>
            <p:spPr bwMode="auto">
              <a:xfrm>
                <a:off x="3227451" y="6183868"/>
                <a:ext cx="1108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eaLnBrk="1" hangingPunct="1">
                  <a:spcBef>
                    <a:spcPct val="30000"/>
                  </a:spcBef>
                  <a:buSzPct val="50000"/>
                  <a:buFont typeface="Wingdings 2" pitchFamily="18" charset="2"/>
                  <a:buNone/>
                </a:pPr>
                <a:r>
                  <a:rPr lang="en-US" sz="1800">
                    <a:solidFill>
                      <a:schemeClr val="tx2"/>
                    </a:solidFill>
                  </a:rPr>
                  <a:t>Vehicles</a:t>
                </a:r>
              </a:p>
            </p:txBody>
          </p:sp>
        </p:grpSp>
        <p:grpSp>
          <p:nvGrpSpPr>
            <p:cNvPr id="9" name="Group 59">
              <a:extLst>
                <a:ext uri="{FF2B5EF4-FFF2-40B4-BE49-F238E27FC236}">
                  <a16:creationId xmlns:a16="http://schemas.microsoft.com/office/drawing/2014/main" id="{71CF7592-B1CE-4995-B17F-15D9606178F2}"/>
                </a:ext>
              </a:extLst>
            </p:cNvPr>
            <p:cNvGrpSpPr>
              <a:grpSpLocks/>
            </p:cNvGrpSpPr>
            <p:nvPr/>
          </p:nvGrpSpPr>
          <p:grpSpPr bwMode="auto">
            <a:xfrm>
              <a:off x="5065713" y="3838575"/>
              <a:ext cx="3163887" cy="2714625"/>
              <a:chOff x="5257800" y="3838575"/>
              <a:chExt cx="3163824" cy="2714625"/>
            </a:xfrm>
          </p:grpSpPr>
          <p:sp>
            <p:nvSpPr>
              <p:cNvPr id="71" name="Rectangle 6">
                <a:extLst>
                  <a:ext uri="{FF2B5EF4-FFF2-40B4-BE49-F238E27FC236}">
                    <a16:creationId xmlns:a16="http://schemas.microsoft.com/office/drawing/2014/main" id="{B3EA1502-5DC0-4B2D-8F1E-B7EE4822D4C8}"/>
                  </a:ext>
                </a:extLst>
              </p:cNvPr>
              <p:cNvSpPr/>
              <p:nvPr/>
            </p:nvSpPr>
            <p:spPr bwMode="auto">
              <a:xfrm>
                <a:off x="5257800" y="3838575"/>
                <a:ext cx="3163824" cy="2667000"/>
              </a:xfrm>
              <a:prstGeom prst="rect">
                <a:avLst/>
              </a:prstGeom>
              <a:solidFill>
                <a:srgbClr val="FFD08B"/>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52400" h="38100"/>
              </a:sp3d>
            </p:spPr>
            <p:txBody>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marL="742950" indent="-285750">
                  <a:spcBef>
                    <a:spcPct val="30000"/>
                  </a:spcBef>
                  <a:buSzPct val="50000"/>
                  <a:buFont typeface="Wingdings 2" pitchFamily="18" charset="2"/>
                  <a:buChar char=""/>
                  <a:defRPr/>
                </a:pPr>
                <a:endParaRPr lang="en-US">
                  <a:latin typeface="Arial" charset="0"/>
                  <a:cs typeface="+mn-cs"/>
                </a:endParaRPr>
              </a:p>
            </p:txBody>
          </p:sp>
          <p:sp>
            <p:nvSpPr>
              <p:cNvPr id="72" name="Rounded Rectangle 18">
                <a:extLst>
                  <a:ext uri="{FF2B5EF4-FFF2-40B4-BE49-F238E27FC236}">
                    <a16:creationId xmlns:a16="http://schemas.microsoft.com/office/drawing/2014/main" id="{C5968CDA-1876-4E3E-9F48-B7D75FE3E97E}"/>
                  </a:ext>
                </a:extLst>
              </p:cNvPr>
              <p:cNvSpPr/>
              <p:nvPr/>
            </p:nvSpPr>
            <p:spPr bwMode="auto">
              <a:xfrm>
                <a:off x="5395910" y="3943350"/>
                <a:ext cx="1019155" cy="457200"/>
              </a:xfrm>
              <a:prstGeom prst="roundRect">
                <a:avLst>
                  <a:gd name="adj" fmla="val 4167"/>
                </a:avLst>
              </a:prstGeom>
              <a:solidFill>
                <a:schemeClr val="bg1"/>
              </a:solidFill>
              <a:ln w="28575" cap="flat" cmpd="sng" algn="ctr">
                <a:solidFill>
                  <a:srgbClr val="EA8B00"/>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spcBef>
                    <a:spcPts val="0"/>
                  </a:spcBef>
                  <a:buSzPct val="50000"/>
                  <a:buFont typeface="Wingdings 2" pitchFamily="18" charset="2"/>
                  <a:buNone/>
                  <a:defRPr/>
                </a:pPr>
                <a:r>
                  <a:rPr lang="en-US" sz="1050" dirty="0">
                    <a:solidFill>
                      <a:schemeClr val="tx2"/>
                    </a:solidFill>
                    <a:latin typeface="Arial" charset="0"/>
                    <a:cs typeface="+mn-cs"/>
                  </a:rPr>
                  <a:t>Roadway</a:t>
                </a:r>
              </a:p>
            </p:txBody>
          </p:sp>
          <p:sp>
            <p:nvSpPr>
              <p:cNvPr id="73" name="Rounded Rectangle 20">
                <a:extLst>
                  <a:ext uri="{FF2B5EF4-FFF2-40B4-BE49-F238E27FC236}">
                    <a16:creationId xmlns:a16="http://schemas.microsoft.com/office/drawing/2014/main" id="{D79DB8D0-94B0-46E7-9D60-604986A32EB7}"/>
                  </a:ext>
                </a:extLst>
              </p:cNvPr>
              <p:cNvSpPr/>
              <p:nvPr/>
            </p:nvSpPr>
            <p:spPr bwMode="auto">
              <a:xfrm>
                <a:off x="5868976" y="4456113"/>
                <a:ext cx="1019155" cy="457200"/>
              </a:xfrm>
              <a:prstGeom prst="roundRect">
                <a:avLst>
                  <a:gd name="adj" fmla="val 4167"/>
                </a:avLst>
              </a:prstGeom>
              <a:solidFill>
                <a:schemeClr val="bg1"/>
              </a:solidFill>
              <a:ln w="28575" cap="flat" cmpd="sng" algn="ctr">
                <a:solidFill>
                  <a:srgbClr val="EA8B00"/>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spcBef>
                    <a:spcPts val="0"/>
                  </a:spcBef>
                  <a:buSzPct val="50000"/>
                  <a:buFont typeface="Wingdings 2" pitchFamily="18" charset="2"/>
                  <a:buNone/>
                  <a:defRPr/>
                </a:pPr>
                <a:r>
                  <a:rPr lang="en-US" sz="1050" dirty="0">
                    <a:solidFill>
                      <a:schemeClr val="tx2"/>
                    </a:solidFill>
                    <a:latin typeface="Arial" charset="0"/>
                    <a:cs typeface="+mn-cs"/>
                  </a:rPr>
                  <a:t>Security Monitoring</a:t>
                </a:r>
              </a:p>
            </p:txBody>
          </p:sp>
          <p:sp>
            <p:nvSpPr>
              <p:cNvPr id="74" name="Rounded Rectangle 21">
                <a:extLst>
                  <a:ext uri="{FF2B5EF4-FFF2-40B4-BE49-F238E27FC236}">
                    <a16:creationId xmlns:a16="http://schemas.microsoft.com/office/drawing/2014/main" id="{148A0A3B-4D9E-4FAA-92D5-34398038FA70}"/>
                  </a:ext>
                </a:extLst>
              </p:cNvPr>
              <p:cNvSpPr/>
              <p:nvPr/>
            </p:nvSpPr>
            <p:spPr bwMode="auto">
              <a:xfrm>
                <a:off x="6342041" y="4967288"/>
                <a:ext cx="1019155" cy="457200"/>
              </a:xfrm>
              <a:prstGeom prst="roundRect">
                <a:avLst>
                  <a:gd name="adj" fmla="val 4167"/>
                </a:avLst>
              </a:prstGeom>
              <a:solidFill>
                <a:schemeClr val="bg1"/>
              </a:solidFill>
              <a:ln w="28575" cap="flat" cmpd="sng" algn="ctr">
                <a:solidFill>
                  <a:srgbClr val="EA8B00"/>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spcBef>
                    <a:spcPts val="0"/>
                  </a:spcBef>
                  <a:buSzPct val="50000"/>
                  <a:buFont typeface="Wingdings 2" pitchFamily="18" charset="2"/>
                  <a:buNone/>
                  <a:defRPr/>
                </a:pPr>
                <a:r>
                  <a:rPr lang="en-US" sz="1050" dirty="0">
                    <a:solidFill>
                      <a:schemeClr val="tx2"/>
                    </a:solidFill>
                    <a:latin typeface="Arial" charset="0"/>
                    <a:cs typeface="+mn-cs"/>
                  </a:rPr>
                  <a:t>Roadway Payment</a:t>
                </a:r>
              </a:p>
            </p:txBody>
          </p:sp>
          <p:sp>
            <p:nvSpPr>
              <p:cNvPr id="75" name="Rounded Rectangle 22">
                <a:extLst>
                  <a:ext uri="{FF2B5EF4-FFF2-40B4-BE49-F238E27FC236}">
                    <a16:creationId xmlns:a16="http://schemas.microsoft.com/office/drawing/2014/main" id="{BC9E4945-8F65-4249-8E8D-8DCD337E38BB}"/>
                  </a:ext>
                </a:extLst>
              </p:cNvPr>
              <p:cNvSpPr/>
              <p:nvPr/>
            </p:nvSpPr>
            <p:spPr bwMode="auto">
              <a:xfrm>
                <a:off x="6813520" y="5480050"/>
                <a:ext cx="1019155" cy="457200"/>
              </a:xfrm>
              <a:prstGeom prst="roundRect">
                <a:avLst>
                  <a:gd name="adj" fmla="val 4167"/>
                </a:avLst>
              </a:prstGeom>
              <a:solidFill>
                <a:schemeClr val="bg1"/>
              </a:solidFill>
              <a:ln w="28575" cap="flat" cmpd="sng" algn="ctr">
                <a:solidFill>
                  <a:srgbClr val="EA8B00"/>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spcBef>
                    <a:spcPts val="0"/>
                  </a:spcBef>
                  <a:buSzPct val="50000"/>
                  <a:buFont typeface="Wingdings 2" pitchFamily="18" charset="2"/>
                  <a:buNone/>
                  <a:defRPr/>
                </a:pPr>
                <a:r>
                  <a:rPr lang="en-US" sz="1050" dirty="0">
                    <a:solidFill>
                      <a:schemeClr val="tx2"/>
                    </a:solidFill>
                    <a:latin typeface="Arial" charset="0"/>
                    <a:cs typeface="+mn-cs"/>
                  </a:rPr>
                  <a:t>Parking Management</a:t>
                </a:r>
              </a:p>
            </p:txBody>
          </p:sp>
          <p:sp>
            <p:nvSpPr>
              <p:cNvPr id="76" name="Rounded Rectangle 23">
                <a:extLst>
                  <a:ext uri="{FF2B5EF4-FFF2-40B4-BE49-F238E27FC236}">
                    <a16:creationId xmlns:a16="http://schemas.microsoft.com/office/drawing/2014/main" id="{1B04FDDC-39C2-451D-AD0B-60DEC2E20070}"/>
                  </a:ext>
                </a:extLst>
              </p:cNvPr>
              <p:cNvSpPr/>
              <p:nvPr/>
            </p:nvSpPr>
            <p:spPr bwMode="auto">
              <a:xfrm>
                <a:off x="7286586" y="5991225"/>
                <a:ext cx="1019155" cy="457200"/>
              </a:xfrm>
              <a:prstGeom prst="roundRect">
                <a:avLst>
                  <a:gd name="adj" fmla="val 4167"/>
                </a:avLst>
              </a:prstGeom>
              <a:solidFill>
                <a:schemeClr val="bg1"/>
              </a:solidFill>
              <a:ln w="28575" cap="flat" cmpd="sng" algn="ctr">
                <a:solidFill>
                  <a:srgbClr val="EA8B00"/>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Commercial Vehicle Check</a:t>
                </a:r>
              </a:p>
            </p:txBody>
          </p:sp>
          <p:sp>
            <p:nvSpPr>
              <p:cNvPr id="77" name="TextBox 24">
                <a:extLst>
                  <a:ext uri="{FF2B5EF4-FFF2-40B4-BE49-F238E27FC236}">
                    <a16:creationId xmlns:a16="http://schemas.microsoft.com/office/drawing/2014/main" id="{F10D06B0-A3FB-4356-89DD-98251209F74D}"/>
                  </a:ext>
                </a:extLst>
              </p:cNvPr>
              <p:cNvSpPr txBox="1">
                <a:spLocks noChangeArrowheads="1"/>
              </p:cNvSpPr>
              <p:nvPr/>
            </p:nvSpPr>
            <p:spPr bwMode="auto">
              <a:xfrm>
                <a:off x="5456946" y="6183868"/>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eaLnBrk="1" hangingPunct="1">
                  <a:spcBef>
                    <a:spcPct val="30000"/>
                  </a:spcBef>
                  <a:buSzPct val="50000"/>
                  <a:buFont typeface="Wingdings 2" pitchFamily="18" charset="2"/>
                  <a:buNone/>
                </a:pPr>
                <a:r>
                  <a:rPr lang="en-US" sz="1800">
                    <a:solidFill>
                      <a:schemeClr val="tx2"/>
                    </a:solidFill>
                  </a:rPr>
                  <a:t>Field</a:t>
                </a:r>
              </a:p>
            </p:txBody>
          </p:sp>
        </p:grpSp>
        <p:grpSp>
          <p:nvGrpSpPr>
            <p:cNvPr id="10" name="Group 17">
              <a:extLst>
                <a:ext uri="{FF2B5EF4-FFF2-40B4-BE49-F238E27FC236}">
                  <a16:creationId xmlns:a16="http://schemas.microsoft.com/office/drawing/2014/main" id="{5984FDE3-4DAB-4EFB-8A4E-882B484954BC}"/>
                </a:ext>
              </a:extLst>
            </p:cNvPr>
            <p:cNvGrpSpPr>
              <a:grpSpLocks/>
            </p:cNvGrpSpPr>
            <p:nvPr/>
          </p:nvGrpSpPr>
          <p:grpSpPr bwMode="auto">
            <a:xfrm>
              <a:off x="914400" y="1490663"/>
              <a:ext cx="1295400" cy="1797050"/>
              <a:chOff x="-173834" y="1555750"/>
              <a:chExt cx="1295400" cy="1797050"/>
            </a:xfrm>
          </p:grpSpPr>
          <p:sp>
            <p:nvSpPr>
              <p:cNvPr id="67" name="Rectangle 1">
                <a:extLst>
                  <a:ext uri="{FF2B5EF4-FFF2-40B4-BE49-F238E27FC236}">
                    <a16:creationId xmlns:a16="http://schemas.microsoft.com/office/drawing/2014/main" id="{7BB7D052-92AB-4717-ADC6-380CD542E0F1}"/>
                  </a:ext>
                </a:extLst>
              </p:cNvPr>
              <p:cNvSpPr/>
              <p:nvPr/>
            </p:nvSpPr>
            <p:spPr bwMode="auto">
              <a:xfrm>
                <a:off x="-173834" y="1555750"/>
                <a:ext cx="1295400" cy="1797050"/>
              </a:xfrm>
              <a:prstGeom prst="rect">
                <a:avLst/>
              </a:prstGeom>
              <a:solidFill>
                <a:srgbClr val="FFFFCC"/>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52400" h="38100"/>
              </a:sp3d>
            </p:spPr>
            <p:txBody>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marL="742950" indent="-285750">
                  <a:spcBef>
                    <a:spcPct val="30000"/>
                  </a:spcBef>
                  <a:buSzPct val="50000"/>
                  <a:buFont typeface="Wingdings 2" pitchFamily="18" charset="2"/>
                  <a:buChar char=""/>
                  <a:defRPr/>
                </a:pPr>
                <a:endParaRPr lang="en-US">
                  <a:latin typeface="Arial" charset="0"/>
                  <a:cs typeface="+mn-cs"/>
                </a:endParaRPr>
              </a:p>
            </p:txBody>
          </p:sp>
          <p:sp>
            <p:nvSpPr>
              <p:cNvPr id="68" name="Rounded Rectangle 25">
                <a:extLst>
                  <a:ext uri="{FF2B5EF4-FFF2-40B4-BE49-F238E27FC236}">
                    <a16:creationId xmlns:a16="http://schemas.microsoft.com/office/drawing/2014/main" id="{39DE8664-5B29-4CB9-A9B1-8B5220145AA9}"/>
                  </a:ext>
                </a:extLst>
              </p:cNvPr>
              <p:cNvSpPr/>
              <p:nvPr/>
            </p:nvSpPr>
            <p:spPr bwMode="auto">
              <a:xfrm>
                <a:off x="-46834" y="2136775"/>
                <a:ext cx="1019175" cy="457200"/>
              </a:xfrm>
              <a:prstGeom prst="roundRect">
                <a:avLst>
                  <a:gd name="adj" fmla="val 4167"/>
                </a:avLst>
              </a:prstGeom>
              <a:solidFill>
                <a:schemeClr val="bg1"/>
              </a:solidFill>
              <a:ln w="28575" cap="flat" cmpd="sng" algn="ctr">
                <a:solidFill>
                  <a:srgbClr val="C8C878"/>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Remote Traveler Support</a:t>
                </a:r>
              </a:p>
            </p:txBody>
          </p:sp>
          <p:sp>
            <p:nvSpPr>
              <p:cNvPr id="69" name="Rounded Rectangle 26">
                <a:extLst>
                  <a:ext uri="{FF2B5EF4-FFF2-40B4-BE49-F238E27FC236}">
                    <a16:creationId xmlns:a16="http://schemas.microsoft.com/office/drawing/2014/main" id="{5421AF99-9B83-435F-AF09-2D2A592A0D09}"/>
                  </a:ext>
                </a:extLst>
              </p:cNvPr>
              <p:cNvSpPr/>
              <p:nvPr/>
            </p:nvSpPr>
            <p:spPr bwMode="auto">
              <a:xfrm>
                <a:off x="-35721" y="2705100"/>
                <a:ext cx="1019175" cy="457200"/>
              </a:xfrm>
              <a:prstGeom prst="roundRect">
                <a:avLst>
                  <a:gd name="adj" fmla="val 4167"/>
                </a:avLst>
              </a:prstGeom>
              <a:solidFill>
                <a:schemeClr val="bg1"/>
              </a:solidFill>
              <a:ln w="28575" cap="flat" cmpd="sng" algn="ctr">
                <a:solidFill>
                  <a:srgbClr val="C8C878"/>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Personal Information Access</a:t>
                </a:r>
              </a:p>
            </p:txBody>
          </p:sp>
          <p:sp>
            <p:nvSpPr>
              <p:cNvPr id="70" name="TextBox 27">
                <a:extLst>
                  <a:ext uri="{FF2B5EF4-FFF2-40B4-BE49-F238E27FC236}">
                    <a16:creationId xmlns:a16="http://schemas.microsoft.com/office/drawing/2014/main" id="{5B5FCF3E-9CFD-4DD6-8A68-FA6146519FA6}"/>
                  </a:ext>
                </a:extLst>
              </p:cNvPr>
              <p:cNvSpPr txBox="1">
                <a:spLocks noChangeArrowheads="1"/>
              </p:cNvSpPr>
              <p:nvPr/>
            </p:nvSpPr>
            <p:spPr bwMode="auto">
              <a:xfrm>
                <a:off x="-96830" y="1615043"/>
                <a:ext cx="1197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eaLnBrk="1" hangingPunct="1">
                  <a:spcBef>
                    <a:spcPct val="30000"/>
                  </a:spcBef>
                  <a:buSzPct val="50000"/>
                  <a:buFont typeface="Wingdings 2" pitchFamily="18" charset="2"/>
                  <a:buNone/>
                </a:pPr>
                <a:r>
                  <a:rPr lang="en-US" sz="1800">
                    <a:solidFill>
                      <a:schemeClr val="tx2"/>
                    </a:solidFill>
                  </a:rPr>
                  <a:t>Travelers</a:t>
                </a:r>
              </a:p>
            </p:txBody>
          </p:sp>
        </p:grpSp>
        <p:grpSp>
          <p:nvGrpSpPr>
            <p:cNvPr id="11" name="Group 28">
              <a:extLst>
                <a:ext uri="{FF2B5EF4-FFF2-40B4-BE49-F238E27FC236}">
                  <a16:creationId xmlns:a16="http://schemas.microsoft.com/office/drawing/2014/main" id="{E2143DBA-E732-4800-BA0F-4F5EC15D20A8}"/>
                </a:ext>
              </a:extLst>
            </p:cNvPr>
            <p:cNvGrpSpPr>
              <a:grpSpLocks/>
            </p:cNvGrpSpPr>
            <p:nvPr/>
          </p:nvGrpSpPr>
          <p:grpSpPr bwMode="auto">
            <a:xfrm>
              <a:off x="2324100" y="1476375"/>
              <a:ext cx="5905500" cy="1811338"/>
              <a:chOff x="2400300" y="227568"/>
              <a:chExt cx="5905500" cy="1810782"/>
            </a:xfrm>
          </p:grpSpPr>
          <p:sp>
            <p:nvSpPr>
              <p:cNvPr id="55" name="Rectangle 5">
                <a:extLst>
                  <a:ext uri="{FF2B5EF4-FFF2-40B4-BE49-F238E27FC236}">
                    <a16:creationId xmlns:a16="http://schemas.microsoft.com/office/drawing/2014/main" id="{88768359-78C2-4A0A-BD61-CBDCD4AB07B0}"/>
                  </a:ext>
                </a:extLst>
              </p:cNvPr>
              <p:cNvSpPr/>
              <p:nvPr/>
            </p:nvSpPr>
            <p:spPr bwMode="auto">
              <a:xfrm>
                <a:off x="2400300" y="241300"/>
                <a:ext cx="5905500" cy="1797050"/>
              </a:xfrm>
              <a:prstGeom prst="rect">
                <a:avLst/>
              </a:prstGeom>
              <a:solidFill>
                <a:srgbClr val="CCE6CC"/>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52400" h="38100"/>
              </a:sp3d>
            </p:spPr>
            <p:txBody>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marL="742950" indent="-285750">
                  <a:spcBef>
                    <a:spcPct val="30000"/>
                  </a:spcBef>
                  <a:buSzPct val="50000"/>
                  <a:buFont typeface="Wingdings 2" pitchFamily="18" charset="2"/>
                  <a:buChar char=""/>
                  <a:defRPr/>
                </a:pPr>
                <a:endParaRPr lang="en-US">
                  <a:latin typeface="Arial" charset="0"/>
                  <a:cs typeface="+mn-cs"/>
                </a:endParaRPr>
              </a:p>
            </p:txBody>
          </p:sp>
          <p:sp>
            <p:nvSpPr>
              <p:cNvPr id="56" name="Rounded Rectangle 30">
                <a:extLst>
                  <a:ext uri="{FF2B5EF4-FFF2-40B4-BE49-F238E27FC236}">
                    <a16:creationId xmlns:a16="http://schemas.microsoft.com/office/drawing/2014/main" id="{F436BA8E-4000-465A-987C-8D3A90CAB96D}"/>
                  </a:ext>
                </a:extLst>
              </p:cNvPr>
              <p:cNvSpPr/>
              <p:nvPr/>
            </p:nvSpPr>
            <p:spPr bwMode="auto">
              <a:xfrm>
                <a:off x="2762250" y="559254"/>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Traffic Management</a:t>
                </a:r>
              </a:p>
            </p:txBody>
          </p:sp>
          <p:sp>
            <p:nvSpPr>
              <p:cNvPr id="57" name="Rounded Rectangle 31">
                <a:extLst>
                  <a:ext uri="{FF2B5EF4-FFF2-40B4-BE49-F238E27FC236}">
                    <a16:creationId xmlns:a16="http://schemas.microsoft.com/office/drawing/2014/main" id="{CD276CF6-A834-46DA-9A06-73988F88C733}"/>
                  </a:ext>
                </a:extLst>
              </p:cNvPr>
              <p:cNvSpPr/>
              <p:nvPr/>
            </p:nvSpPr>
            <p:spPr bwMode="auto">
              <a:xfrm>
                <a:off x="2514600" y="1082968"/>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Information Service Provider</a:t>
                </a:r>
              </a:p>
            </p:txBody>
          </p:sp>
          <p:sp>
            <p:nvSpPr>
              <p:cNvPr id="58" name="Rounded Rectangle 32">
                <a:extLst>
                  <a:ext uri="{FF2B5EF4-FFF2-40B4-BE49-F238E27FC236}">
                    <a16:creationId xmlns:a16="http://schemas.microsoft.com/office/drawing/2014/main" id="{494FA90B-DA76-4487-A4EC-A88E530800F1}"/>
                  </a:ext>
                </a:extLst>
              </p:cNvPr>
              <p:cNvSpPr/>
              <p:nvPr/>
            </p:nvSpPr>
            <p:spPr bwMode="auto">
              <a:xfrm>
                <a:off x="3886200" y="568776"/>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Emergency Management</a:t>
                </a:r>
              </a:p>
            </p:txBody>
          </p:sp>
          <p:sp>
            <p:nvSpPr>
              <p:cNvPr id="59" name="Rounded Rectangle 33">
                <a:extLst>
                  <a:ext uri="{FF2B5EF4-FFF2-40B4-BE49-F238E27FC236}">
                    <a16:creationId xmlns:a16="http://schemas.microsoft.com/office/drawing/2014/main" id="{E9CFD939-0362-46A4-97AD-0E7F0895959E}"/>
                  </a:ext>
                </a:extLst>
              </p:cNvPr>
              <p:cNvSpPr/>
              <p:nvPr/>
            </p:nvSpPr>
            <p:spPr bwMode="auto">
              <a:xfrm>
                <a:off x="3638550" y="1092490"/>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Emissions Management</a:t>
                </a:r>
              </a:p>
            </p:txBody>
          </p:sp>
          <p:sp>
            <p:nvSpPr>
              <p:cNvPr id="60" name="Rounded Rectangle 34">
                <a:extLst>
                  <a:ext uri="{FF2B5EF4-FFF2-40B4-BE49-F238E27FC236}">
                    <a16:creationId xmlns:a16="http://schemas.microsoft.com/office/drawing/2014/main" id="{EBB8E11F-6190-4DE2-AF0B-09A7E8EEA186}"/>
                  </a:ext>
                </a:extLst>
              </p:cNvPr>
              <p:cNvSpPr/>
              <p:nvPr/>
            </p:nvSpPr>
            <p:spPr bwMode="auto">
              <a:xfrm>
                <a:off x="5010150" y="568776"/>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lIns="0" tIns="0" rIns="0" bIns="0"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Payment Administration</a:t>
                </a:r>
              </a:p>
            </p:txBody>
          </p:sp>
          <p:sp>
            <p:nvSpPr>
              <p:cNvPr id="61" name="Rounded Rectangle 35">
                <a:extLst>
                  <a:ext uri="{FF2B5EF4-FFF2-40B4-BE49-F238E27FC236}">
                    <a16:creationId xmlns:a16="http://schemas.microsoft.com/office/drawing/2014/main" id="{7BD5C7BD-668B-4F32-AC78-B987D227A2B7}"/>
                  </a:ext>
                </a:extLst>
              </p:cNvPr>
              <p:cNvSpPr/>
              <p:nvPr/>
            </p:nvSpPr>
            <p:spPr bwMode="auto">
              <a:xfrm>
                <a:off x="4762500" y="1092490"/>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Transit Management</a:t>
                </a:r>
              </a:p>
            </p:txBody>
          </p:sp>
          <p:sp>
            <p:nvSpPr>
              <p:cNvPr id="62" name="Rounded Rectangle 36">
                <a:extLst>
                  <a:ext uri="{FF2B5EF4-FFF2-40B4-BE49-F238E27FC236}">
                    <a16:creationId xmlns:a16="http://schemas.microsoft.com/office/drawing/2014/main" id="{BCF83640-E06D-4C3D-8F99-8F9FE5321E96}"/>
                  </a:ext>
                </a:extLst>
              </p:cNvPr>
              <p:cNvSpPr/>
              <p:nvPr/>
            </p:nvSpPr>
            <p:spPr bwMode="auto">
              <a:xfrm>
                <a:off x="6134101" y="578298"/>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lIns="0" tIns="0" rIns="0" bIns="0"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Commercial Vehicle Administration</a:t>
                </a:r>
              </a:p>
            </p:txBody>
          </p:sp>
          <p:sp>
            <p:nvSpPr>
              <p:cNvPr id="63" name="Rounded Rectangle 37">
                <a:extLst>
                  <a:ext uri="{FF2B5EF4-FFF2-40B4-BE49-F238E27FC236}">
                    <a16:creationId xmlns:a16="http://schemas.microsoft.com/office/drawing/2014/main" id="{24A93BDC-9308-451F-B51A-3D52105B5383}"/>
                  </a:ext>
                </a:extLst>
              </p:cNvPr>
              <p:cNvSpPr/>
              <p:nvPr/>
            </p:nvSpPr>
            <p:spPr bwMode="auto">
              <a:xfrm>
                <a:off x="5886451" y="1102013"/>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Fleet and Freight Management</a:t>
                </a:r>
              </a:p>
            </p:txBody>
          </p:sp>
          <p:sp>
            <p:nvSpPr>
              <p:cNvPr id="64" name="Rounded Rectangle 38">
                <a:extLst>
                  <a:ext uri="{FF2B5EF4-FFF2-40B4-BE49-F238E27FC236}">
                    <a16:creationId xmlns:a16="http://schemas.microsoft.com/office/drawing/2014/main" id="{4D46BA89-12DF-4364-87FC-2FE001DD5586}"/>
                  </a:ext>
                </a:extLst>
              </p:cNvPr>
              <p:cNvSpPr/>
              <p:nvPr/>
            </p:nvSpPr>
            <p:spPr bwMode="auto">
              <a:xfrm>
                <a:off x="7219951" y="568776"/>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lIns="0" tIns="0" rIns="0" bIns="0"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Maintenance &amp; Construction Management</a:t>
                </a:r>
              </a:p>
            </p:txBody>
          </p:sp>
          <p:sp>
            <p:nvSpPr>
              <p:cNvPr id="65" name="Rounded Rectangle 39">
                <a:extLst>
                  <a:ext uri="{FF2B5EF4-FFF2-40B4-BE49-F238E27FC236}">
                    <a16:creationId xmlns:a16="http://schemas.microsoft.com/office/drawing/2014/main" id="{F20E4E84-2BC1-4A96-9C01-C45F4EFA4042}"/>
                  </a:ext>
                </a:extLst>
              </p:cNvPr>
              <p:cNvSpPr/>
              <p:nvPr/>
            </p:nvSpPr>
            <p:spPr bwMode="auto">
              <a:xfrm>
                <a:off x="6981826" y="1092490"/>
                <a:ext cx="1019175" cy="457060"/>
              </a:xfrm>
              <a:prstGeom prst="roundRect">
                <a:avLst>
                  <a:gd name="adj" fmla="val 4167"/>
                </a:avLst>
              </a:prstGeom>
              <a:solidFill>
                <a:schemeClr val="bg1"/>
              </a:solidFill>
              <a:ln w="28575" cap="flat" cmpd="sng" algn="ctr">
                <a:solidFill>
                  <a:srgbClr val="95CB95"/>
                </a:solidFill>
                <a:prstDash val="solid"/>
                <a:round/>
                <a:headEnd type="none" w="med" len="med"/>
                <a:tailEnd type="none" w="med" len="med"/>
              </a:ln>
              <a:effectLst/>
            </p:spPr>
            <p:txBody>
              <a:bodyPr anchor="ct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algn="ctr">
                  <a:lnSpc>
                    <a:spcPts val="1100"/>
                  </a:lnSpc>
                  <a:spcBef>
                    <a:spcPts val="0"/>
                  </a:spcBef>
                  <a:buSzPct val="50000"/>
                  <a:buFont typeface="Wingdings 2" pitchFamily="18" charset="2"/>
                  <a:buNone/>
                  <a:defRPr/>
                </a:pPr>
                <a:r>
                  <a:rPr lang="en-US" sz="1050" dirty="0">
                    <a:solidFill>
                      <a:schemeClr val="tx2"/>
                    </a:solidFill>
                    <a:latin typeface="Arial" charset="0"/>
                    <a:cs typeface="+mn-cs"/>
                  </a:rPr>
                  <a:t>Archived Data Management</a:t>
                </a:r>
              </a:p>
            </p:txBody>
          </p:sp>
          <p:sp>
            <p:nvSpPr>
              <p:cNvPr id="66" name="TextBox 41">
                <a:extLst>
                  <a:ext uri="{FF2B5EF4-FFF2-40B4-BE49-F238E27FC236}">
                    <a16:creationId xmlns:a16="http://schemas.microsoft.com/office/drawing/2014/main" id="{955C9579-0C49-4536-87C4-339EFC0DFFE5}"/>
                  </a:ext>
                </a:extLst>
              </p:cNvPr>
              <p:cNvSpPr txBox="1">
                <a:spLocks noChangeArrowheads="1"/>
              </p:cNvSpPr>
              <p:nvPr/>
            </p:nvSpPr>
            <p:spPr bwMode="auto">
              <a:xfrm>
                <a:off x="4721582" y="227568"/>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2400"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b="1" kern="1200">
                    <a:solidFill>
                      <a:schemeClr val="tx1"/>
                    </a:solidFill>
                    <a:latin typeface="Arial" pitchFamily="34" charset="0"/>
                    <a:ea typeface="+mn-ea"/>
                    <a:cs typeface="Arial" pitchFamily="34" charset="0"/>
                  </a:defRPr>
                </a:lvl5pPr>
                <a:lvl6pPr marL="2286000" algn="l" defTabSz="914400" rtl="0" eaLnBrk="1" latinLnBrk="0" hangingPunct="1">
                  <a:defRPr sz="2400" b="1" kern="1200">
                    <a:solidFill>
                      <a:schemeClr val="tx1"/>
                    </a:solidFill>
                    <a:latin typeface="Arial" pitchFamily="34" charset="0"/>
                    <a:ea typeface="+mn-ea"/>
                    <a:cs typeface="Arial" pitchFamily="34" charset="0"/>
                  </a:defRPr>
                </a:lvl6pPr>
                <a:lvl7pPr marL="2743200" algn="l" defTabSz="914400" rtl="0" eaLnBrk="1" latinLnBrk="0" hangingPunct="1">
                  <a:defRPr sz="2400" b="1" kern="1200">
                    <a:solidFill>
                      <a:schemeClr val="tx1"/>
                    </a:solidFill>
                    <a:latin typeface="Arial" pitchFamily="34" charset="0"/>
                    <a:ea typeface="+mn-ea"/>
                    <a:cs typeface="Arial" pitchFamily="34" charset="0"/>
                  </a:defRPr>
                </a:lvl7pPr>
                <a:lvl8pPr marL="3200400" algn="l" defTabSz="914400" rtl="0" eaLnBrk="1" latinLnBrk="0" hangingPunct="1">
                  <a:defRPr sz="2400" b="1" kern="1200">
                    <a:solidFill>
                      <a:schemeClr val="tx1"/>
                    </a:solidFill>
                    <a:latin typeface="Arial" pitchFamily="34" charset="0"/>
                    <a:ea typeface="+mn-ea"/>
                    <a:cs typeface="Arial" pitchFamily="34" charset="0"/>
                  </a:defRPr>
                </a:lvl8pPr>
                <a:lvl9pPr marL="3657600" algn="l" defTabSz="914400" rtl="0" eaLnBrk="1" latinLnBrk="0" hangingPunct="1">
                  <a:defRPr sz="2400" b="1" kern="1200">
                    <a:solidFill>
                      <a:schemeClr val="tx1"/>
                    </a:solidFill>
                    <a:latin typeface="Arial" pitchFamily="34" charset="0"/>
                    <a:ea typeface="+mn-ea"/>
                    <a:cs typeface="Arial" pitchFamily="34" charset="0"/>
                  </a:defRPr>
                </a:lvl9pPr>
              </a:lstStyle>
              <a:p>
                <a:pPr eaLnBrk="1" hangingPunct="1">
                  <a:spcBef>
                    <a:spcPct val="30000"/>
                  </a:spcBef>
                  <a:buSzPct val="50000"/>
                  <a:buFont typeface="Wingdings 2" pitchFamily="18" charset="2"/>
                  <a:buNone/>
                </a:pPr>
                <a:r>
                  <a:rPr lang="en-US" sz="1800">
                    <a:solidFill>
                      <a:schemeClr val="tx2"/>
                    </a:solidFill>
                  </a:rPr>
                  <a:t>Centers</a:t>
                </a:r>
              </a:p>
            </p:txBody>
          </p:sp>
        </p:grpSp>
        <p:cxnSp>
          <p:nvCxnSpPr>
            <p:cNvPr id="12" name="Straight Connector 30719">
              <a:extLst>
                <a:ext uri="{FF2B5EF4-FFF2-40B4-BE49-F238E27FC236}">
                  <a16:creationId xmlns:a16="http://schemas.microsoft.com/office/drawing/2014/main" id="{C222C404-AE23-45B1-8053-D3F91C9D3993}"/>
                </a:ext>
              </a:extLst>
            </p:cNvPr>
            <p:cNvCxnSpPr>
              <a:cxnSpLocks noChangeShapeType="1"/>
            </p:cNvCxnSpPr>
            <p:nvPr/>
          </p:nvCxnSpPr>
          <p:spPr bwMode="auto">
            <a:xfrm flipV="1">
              <a:off x="7991475" y="2284413"/>
              <a:ext cx="0" cy="1144587"/>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13" name="Straight Connector 45">
              <a:extLst>
                <a:ext uri="{FF2B5EF4-FFF2-40B4-BE49-F238E27FC236}">
                  <a16:creationId xmlns:a16="http://schemas.microsoft.com/office/drawing/2014/main" id="{0E369A13-EC6E-4F6E-B642-088651607850}"/>
                </a:ext>
              </a:extLst>
            </p:cNvPr>
            <p:cNvCxnSpPr>
              <a:cxnSpLocks noChangeShapeType="1"/>
            </p:cNvCxnSpPr>
            <p:nvPr/>
          </p:nvCxnSpPr>
          <p:spPr bwMode="auto">
            <a:xfrm flipV="1">
              <a:off x="6867525" y="2284413"/>
              <a:ext cx="0" cy="1144587"/>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14" name="Straight Connector 46">
              <a:extLst>
                <a:ext uri="{FF2B5EF4-FFF2-40B4-BE49-F238E27FC236}">
                  <a16:creationId xmlns:a16="http://schemas.microsoft.com/office/drawing/2014/main" id="{F2697FA2-DF39-4A1F-9606-D07D9686E735}"/>
                </a:ext>
              </a:extLst>
            </p:cNvPr>
            <p:cNvCxnSpPr>
              <a:cxnSpLocks noChangeShapeType="1"/>
            </p:cNvCxnSpPr>
            <p:nvPr/>
          </p:nvCxnSpPr>
          <p:spPr bwMode="auto">
            <a:xfrm flipV="1">
              <a:off x="5762625" y="2274888"/>
              <a:ext cx="0" cy="1154112"/>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15" name="Straight Connector 47">
              <a:extLst>
                <a:ext uri="{FF2B5EF4-FFF2-40B4-BE49-F238E27FC236}">
                  <a16:creationId xmlns:a16="http://schemas.microsoft.com/office/drawing/2014/main" id="{DF99F175-0CAF-430B-9F1C-2DA781F4C033}"/>
                </a:ext>
              </a:extLst>
            </p:cNvPr>
            <p:cNvCxnSpPr>
              <a:cxnSpLocks noChangeShapeType="1"/>
            </p:cNvCxnSpPr>
            <p:nvPr/>
          </p:nvCxnSpPr>
          <p:spPr bwMode="auto">
            <a:xfrm flipV="1">
              <a:off x="4638675" y="2274888"/>
              <a:ext cx="6350" cy="1154112"/>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16" name="Straight Connector 48">
              <a:extLst>
                <a:ext uri="{FF2B5EF4-FFF2-40B4-BE49-F238E27FC236}">
                  <a16:creationId xmlns:a16="http://schemas.microsoft.com/office/drawing/2014/main" id="{7B10591F-8996-404F-8CCF-7135AC69AE9D}"/>
                </a:ext>
              </a:extLst>
            </p:cNvPr>
            <p:cNvCxnSpPr>
              <a:cxnSpLocks noChangeShapeType="1"/>
            </p:cNvCxnSpPr>
            <p:nvPr/>
          </p:nvCxnSpPr>
          <p:spPr bwMode="auto">
            <a:xfrm flipV="1">
              <a:off x="3514725" y="2274888"/>
              <a:ext cx="0" cy="1154112"/>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17" name="Straight Connector 49">
              <a:extLst>
                <a:ext uri="{FF2B5EF4-FFF2-40B4-BE49-F238E27FC236}">
                  <a16:creationId xmlns:a16="http://schemas.microsoft.com/office/drawing/2014/main" id="{BD2A15A6-57B0-428C-A657-391E7F9E4107}"/>
                </a:ext>
              </a:extLst>
            </p:cNvPr>
            <p:cNvCxnSpPr>
              <a:cxnSpLocks noChangeShapeType="1"/>
              <a:endCxn id="65" idx="2"/>
            </p:cNvCxnSpPr>
            <p:nvPr/>
          </p:nvCxnSpPr>
          <p:spPr bwMode="auto">
            <a:xfrm flipV="1">
              <a:off x="7415213" y="2798763"/>
              <a:ext cx="0" cy="630237"/>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18" name="Straight Connector 51">
              <a:extLst>
                <a:ext uri="{FF2B5EF4-FFF2-40B4-BE49-F238E27FC236}">
                  <a16:creationId xmlns:a16="http://schemas.microsoft.com/office/drawing/2014/main" id="{5E2D6B1B-7C6A-4C03-988C-7BDF0752EBDB}"/>
                </a:ext>
              </a:extLst>
            </p:cNvPr>
            <p:cNvCxnSpPr>
              <a:cxnSpLocks noChangeShapeType="1"/>
              <a:endCxn id="63" idx="2"/>
            </p:cNvCxnSpPr>
            <p:nvPr/>
          </p:nvCxnSpPr>
          <p:spPr bwMode="auto">
            <a:xfrm flipH="1" flipV="1">
              <a:off x="6319838" y="2808288"/>
              <a:ext cx="4762" cy="620712"/>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19" name="Straight Connector 52">
              <a:extLst>
                <a:ext uri="{FF2B5EF4-FFF2-40B4-BE49-F238E27FC236}">
                  <a16:creationId xmlns:a16="http://schemas.microsoft.com/office/drawing/2014/main" id="{C696F8F5-520C-423F-8114-5B7179FD6AF4}"/>
                </a:ext>
              </a:extLst>
            </p:cNvPr>
            <p:cNvCxnSpPr>
              <a:cxnSpLocks noChangeShapeType="1"/>
              <a:endCxn id="61" idx="2"/>
            </p:cNvCxnSpPr>
            <p:nvPr/>
          </p:nvCxnSpPr>
          <p:spPr bwMode="auto">
            <a:xfrm flipV="1">
              <a:off x="5195888" y="2798763"/>
              <a:ext cx="0" cy="630237"/>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20" name="Straight Connector 53">
              <a:extLst>
                <a:ext uri="{FF2B5EF4-FFF2-40B4-BE49-F238E27FC236}">
                  <a16:creationId xmlns:a16="http://schemas.microsoft.com/office/drawing/2014/main" id="{D7089FC7-263B-4F93-B5FD-DEE74C6FB688}"/>
                </a:ext>
              </a:extLst>
            </p:cNvPr>
            <p:cNvCxnSpPr>
              <a:cxnSpLocks noChangeShapeType="1"/>
              <a:endCxn id="59" idx="2"/>
            </p:cNvCxnSpPr>
            <p:nvPr/>
          </p:nvCxnSpPr>
          <p:spPr bwMode="auto">
            <a:xfrm flipV="1">
              <a:off x="4071938" y="2798763"/>
              <a:ext cx="0" cy="630237"/>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21" name="Straight Connector 54">
              <a:extLst>
                <a:ext uri="{FF2B5EF4-FFF2-40B4-BE49-F238E27FC236}">
                  <a16:creationId xmlns:a16="http://schemas.microsoft.com/office/drawing/2014/main" id="{5BADCC8C-DFE8-4829-B058-B2B973968511}"/>
                </a:ext>
              </a:extLst>
            </p:cNvPr>
            <p:cNvCxnSpPr>
              <a:cxnSpLocks noChangeShapeType="1"/>
            </p:cNvCxnSpPr>
            <p:nvPr/>
          </p:nvCxnSpPr>
          <p:spPr bwMode="auto">
            <a:xfrm flipH="1" flipV="1">
              <a:off x="1981200" y="2528888"/>
              <a:ext cx="1552575" cy="1052512"/>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22" name="Straight Connector 74">
              <a:extLst>
                <a:ext uri="{FF2B5EF4-FFF2-40B4-BE49-F238E27FC236}">
                  <a16:creationId xmlns:a16="http://schemas.microsoft.com/office/drawing/2014/main" id="{D9FFC62E-A9C0-48AC-A335-C2F43247F710}"/>
                </a:ext>
              </a:extLst>
            </p:cNvPr>
            <p:cNvCxnSpPr>
              <a:cxnSpLocks noChangeShapeType="1"/>
              <a:endCxn id="69" idx="3"/>
            </p:cNvCxnSpPr>
            <p:nvPr/>
          </p:nvCxnSpPr>
          <p:spPr bwMode="auto">
            <a:xfrm flipH="1" flipV="1">
              <a:off x="2071688" y="2868613"/>
              <a:ext cx="1509712" cy="712787"/>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23" name="Straight Connector 78">
              <a:extLst>
                <a:ext uri="{FF2B5EF4-FFF2-40B4-BE49-F238E27FC236}">
                  <a16:creationId xmlns:a16="http://schemas.microsoft.com/office/drawing/2014/main" id="{8D13F636-BFF4-48C1-9A32-5461285B4BE5}"/>
                </a:ext>
              </a:extLst>
            </p:cNvPr>
            <p:cNvCxnSpPr>
              <a:cxnSpLocks noChangeShapeType="1"/>
            </p:cNvCxnSpPr>
            <p:nvPr/>
          </p:nvCxnSpPr>
          <p:spPr bwMode="auto">
            <a:xfrm flipH="1" flipV="1">
              <a:off x="3276600" y="3581400"/>
              <a:ext cx="57150"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24" name="Straight Connector 80">
              <a:extLst>
                <a:ext uri="{FF2B5EF4-FFF2-40B4-BE49-F238E27FC236}">
                  <a16:creationId xmlns:a16="http://schemas.microsoft.com/office/drawing/2014/main" id="{7A967847-5508-41BF-B292-C5BEBC2BA6E1}"/>
                </a:ext>
              </a:extLst>
            </p:cNvPr>
            <p:cNvCxnSpPr>
              <a:cxnSpLocks noChangeShapeType="1"/>
              <a:endCxn id="57" idx="2"/>
            </p:cNvCxnSpPr>
            <p:nvPr/>
          </p:nvCxnSpPr>
          <p:spPr bwMode="auto">
            <a:xfrm flipH="1" flipV="1">
              <a:off x="2947988" y="2789238"/>
              <a:ext cx="509587" cy="792162"/>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sp>
          <p:nvSpPr>
            <p:cNvPr id="25" name="Rounded Rectangle 9">
              <a:extLst>
                <a:ext uri="{FF2B5EF4-FFF2-40B4-BE49-F238E27FC236}">
                  <a16:creationId xmlns:a16="http://schemas.microsoft.com/office/drawing/2014/main" id="{1B1D0F63-137F-4854-BB7F-E4A30DD6F660}"/>
                </a:ext>
              </a:extLst>
            </p:cNvPr>
            <p:cNvSpPr/>
            <p:nvPr/>
          </p:nvSpPr>
          <p:spPr bwMode="auto">
            <a:xfrm>
              <a:off x="3333751" y="3429000"/>
              <a:ext cx="4895850" cy="304800"/>
            </a:xfrm>
            <a:prstGeom prst="roundRect">
              <a:avLst>
                <a:gd name="adj" fmla="val 50000"/>
              </a:avLst>
            </a:prstGeom>
            <a:gradFill>
              <a:gsLst>
                <a:gs pos="0">
                  <a:srgbClr val="BBA5A5"/>
                </a:gs>
                <a:gs pos="80000">
                  <a:srgbClr val="E8D0D0"/>
                </a:gs>
                <a:gs pos="100000">
                  <a:srgbClr val="F0E4E4"/>
                </a:gs>
              </a:gsLst>
            </a:gradFill>
            <a:ln>
              <a:headEnd type="none" w="med" len="med"/>
              <a:tailEnd type="none" w="med" len="med"/>
            </a:ln>
            <a:scene3d>
              <a:camera prst="orthographicFront">
                <a:rot lat="0" lon="0" rev="0"/>
              </a:camera>
              <a:lightRig rig="threePt" dir="t">
                <a:rot lat="0" lon="0" rev="1200000"/>
              </a:lightRig>
            </a:scene3d>
            <a:sp3d prstMaterial="matte">
              <a:bevelT w="50800" h="25400"/>
            </a:sp3d>
          </p:spPr>
          <p:style>
            <a:lnRef idx="0">
              <a:schemeClr val="accent3"/>
            </a:lnRef>
            <a:fillRef idx="3">
              <a:schemeClr val="accent3"/>
            </a:fillRef>
            <a:effectRef idx="3">
              <a:schemeClr val="accent3"/>
            </a:effectRef>
            <a:fontRef idx="minor">
              <a:schemeClr val="lt1"/>
            </a:fontRef>
          </p:style>
          <p:txBody>
            <a:bodyPr lIns="0" tIns="0" rIns="0" bIns="0" anchor="ctr"/>
            <a:lstStyle>
              <a:defPPr>
                <a:defRPr lang="en-US"/>
              </a:defPPr>
              <a:lvl1pPr algn="l" rtl="0" fontAlgn="base">
                <a:spcBef>
                  <a:spcPct val="0"/>
                </a:spcBef>
                <a:spcAft>
                  <a:spcPct val="0"/>
                </a:spcAft>
                <a:defRPr sz="2400" b="1" kern="1200">
                  <a:solidFill>
                    <a:schemeClr val="lt1"/>
                  </a:solidFill>
                  <a:latin typeface="+mn-lt"/>
                  <a:ea typeface="+mn-ea"/>
                  <a:cs typeface="+mn-cs"/>
                </a:defRPr>
              </a:lvl1pPr>
              <a:lvl2pPr marL="457200" algn="l" rtl="0" fontAlgn="base">
                <a:spcBef>
                  <a:spcPct val="0"/>
                </a:spcBef>
                <a:spcAft>
                  <a:spcPct val="0"/>
                </a:spcAft>
                <a:defRPr sz="2400" b="1" kern="1200">
                  <a:solidFill>
                    <a:schemeClr val="lt1"/>
                  </a:solidFill>
                  <a:latin typeface="+mn-lt"/>
                  <a:ea typeface="+mn-ea"/>
                  <a:cs typeface="+mn-cs"/>
                </a:defRPr>
              </a:lvl2pPr>
              <a:lvl3pPr marL="914400" algn="l" rtl="0" fontAlgn="base">
                <a:spcBef>
                  <a:spcPct val="0"/>
                </a:spcBef>
                <a:spcAft>
                  <a:spcPct val="0"/>
                </a:spcAft>
                <a:defRPr sz="2400" b="1" kern="1200">
                  <a:solidFill>
                    <a:schemeClr val="lt1"/>
                  </a:solidFill>
                  <a:latin typeface="+mn-lt"/>
                  <a:ea typeface="+mn-ea"/>
                  <a:cs typeface="+mn-cs"/>
                </a:defRPr>
              </a:lvl3pPr>
              <a:lvl4pPr marL="1371600" algn="l" rtl="0" fontAlgn="base">
                <a:spcBef>
                  <a:spcPct val="0"/>
                </a:spcBef>
                <a:spcAft>
                  <a:spcPct val="0"/>
                </a:spcAft>
                <a:defRPr sz="2400" b="1" kern="1200">
                  <a:solidFill>
                    <a:schemeClr val="lt1"/>
                  </a:solidFill>
                  <a:latin typeface="+mn-lt"/>
                  <a:ea typeface="+mn-ea"/>
                  <a:cs typeface="+mn-cs"/>
                </a:defRPr>
              </a:lvl4pPr>
              <a:lvl5pPr marL="1828800" algn="l" rtl="0" fontAlgn="base">
                <a:spcBef>
                  <a:spcPct val="0"/>
                </a:spcBef>
                <a:spcAft>
                  <a:spcPct val="0"/>
                </a:spcAft>
                <a:defRPr sz="2400" b="1" kern="1200">
                  <a:solidFill>
                    <a:schemeClr val="lt1"/>
                  </a:solidFill>
                  <a:latin typeface="+mn-lt"/>
                  <a:ea typeface="+mn-ea"/>
                  <a:cs typeface="+mn-cs"/>
                </a:defRPr>
              </a:lvl5pPr>
              <a:lvl6pPr marL="2286000" algn="l" defTabSz="914400" rtl="0" eaLnBrk="1" latinLnBrk="0" hangingPunct="1">
                <a:defRPr sz="2400" b="1" kern="1200">
                  <a:solidFill>
                    <a:schemeClr val="lt1"/>
                  </a:solidFill>
                  <a:latin typeface="+mn-lt"/>
                  <a:ea typeface="+mn-ea"/>
                  <a:cs typeface="+mn-cs"/>
                </a:defRPr>
              </a:lvl6pPr>
              <a:lvl7pPr marL="2743200" algn="l" defTabSz="914400" rtl="0" eaLnBrk="1" latinLnBrk="0" hangingPunct="1">
                <a:defRPr sz="2400" b="1" kern="1200">
                  <a:solidFill>
                    <a:schemeClr val="lt1"/>
                  </a:solidFill>
                  <a:latin typeface="+mn-lt"/>
                  <a:ea typeface="+mn-ea"/>
                  <a:cs typeface="+mn-cs"/>
                </a:defRPr>
              </a:lvl7pPr>
              <a:lvl8pPr marL="3200400" algn="l" defTabSz="914400" rtl="0" eaLnBrk="1" latinLnBrk="0" hangingPunct="1">
                <a:defRPr sz="2400" b="1" kern="1200">
                  <a:solidFill>
                    <a:schemeClr val="lt1"/>
                  </a:solidFill>
                  <a:latin typeface="+mn-lt"/>
                  <a:ea typeface="+mn-ea"/>
                  <a:cs typeface="+mn-cs"/>
                </a:defRPr>
              </a:lvl8pPr>
              <a:lvl9pPr marL="3657600" algn="l" defTabSz="914400" rtl="0" eaLnBrk="1" latinLnBrk="0" hangingPunct="1">
                <a:defRPr sz="2400" b="1" kern="1200">
                  <a:solidFill>
                    <a:schemeClr val="lt1"/>
                  </a:solidFill>
                  <a:latin typeface="+mn-lt"/>
                  <a:ea typeface="+mn-ea"/>
                  <a:cs typeface="+mn-cs"/>
                </a:defRPr>
              </a:lvl9pPr>
            </a:lstStyle>
            <a:p>
              <a:pPr algn="ctr">
                <a:spcBef>
                  <a:spcPts val="0"/>
                </a:spcBef>
                <a:buSzPct val="50000"/>
                <a:buFont typeface="Wingdings 2" pitchFamily="18" charset="2"/>
                <a:buNone/>
                <a:defRPr/>
              </a:pPr>
              <a:r>
                <a:rPr lang="en-US" sz="1000" dirty="0">
                  <a:solidFill>
                    <a:schemeClr val="tx2"/>
                  </a:solidFill>
                </a:rPr>
                <a:t>Fixed Point – Fixed Point Communications</a:t>
              </a:r>
            </a:p>
          </p:txBody>
        </p:sp>
        <p:cxnSp>
          <p:nvCxnSpPr>
            <p:cNvPr id="26" name="Straight Connector 83">
              <a:extLst>
                <a:ext uri="{FF2B5EF4-FFF2-40B4-BE49-F238E27FC236}">
                  <a16:creationId xmlns:a16="http://schemas.microsoft.com/office/drawing/2014/main" id="{C686BAE0-16F7-428F-9072-7647F8F6ABEE}"/>
                </a:ext>
              </a:extLst>
            </p:cNvPr>
            <p:cNvCxnSpPr>
              <a:cxnSpLocks noChangeShapeType="1"/>
              <a:endCxn id="69" idx="2"/>
            </p:cNvCxnSpPr>
            <p:nvPr/>
          </p:nvCxnSpPr>
          <p:spPr bwMode="auto">
            <a:xfrm flipV="1">
              <a:off x="1562100" y="3097213"/>
              <a:ext cx="0" cy="331787"/>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27" name="Straight Connector 88">
              <a:extLst>
                <a:ext uri="{FF2B5EF4-FFF2-40B4-BE49-F238E27FC236}">
                  <a16:creationId xmlns:a16="http://schemas.microsoft.com/office/drawing/2014/main" id="{60B52568-C5B7-4DB7-AB20-95A717E3311D}"/>
                </a:ext>
              </a:extLst>
            </p:cNvPr>
            <p:cNvCxnSpPr>
              <a:cxnSpLocks noChangeShapeType="1"/>
            </p:cNvCxnSpPr>
            <p:nvPr/>
          </p:nvCxnSpPr>
          <p:spPr bwMode="auto">
            <a:xfrm flipV="1">
              <a:off x="5943600" y="3733800"/>
              <a:ext cx="0" cy="20955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28" name="Straight Connector 90">
              <a:extLst>
                <a:ext uri="{FF2B5EF4-FFF2-40B4-BE49-F238E27FC236}">
                  <a16:creationId xmlns:a16="http://schemas.microsoft.com/office/drawing/2014/main" id="{83B956D6-6F3C-4CFA-A5AE-9B208080DFC9}"/>
                </a:ext>
              </a:extLst>
            </p:cNvPr>
            <p:cNvCxnSpPr>
              <a:cxnSpLocks noChangeShapeType="1"/>
            </p:cNvCxnSpPr>
            <p:nvPr/>
          </p:nvCxnSpPr>
          <p:spPr bwMode="auto">
            <a:xfrm flipV="1">
              <a:off x="6408738" y="3733800"/>
              <a:ext cx="0" cy="722313"/>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29" name="Straight Connector 92">
              <a:extLst>
                <a:ext uri="{FF2B5EF4-FFF2-40B4-BE49-F238E27FC236}">
                  <a16:creationId xmlns:a16="http://schemas.microsoft.com/office/drawing/2014/main" id="{3973F247-EFC0-4BD9-B964-8D1793E5CA8B}"/>
                </a:ext>
              </a:extLst>
            </p:cNvPr>
            <p:cNvCxnSpPr>
              <a:cxnSpLocks noChangeShapeType="1"/>
            </p:cNvCxnSpPr>
            <p:nvPr/>
          </p:nvCxnSpPr>
          <p:spPr bwMode="auto">
            <a:xfrm flipV="1">
              <a:off x="6872288" y="3733800"/>
              <a:ext cx="0" cy="1233488"/>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30" name="Straight Connector 94">
              <a:extLst>
                <a:ext uri="{FF2B5EF4-FFF2-40B4-BE49-F238E27FC236}">
                  <a16:creationId xmlns:a16="http://schemas.microsoft.com/office/drawing/2014/main" id="{054D2190-2352-4823-91E7-A9AFB83C5D76}"/>
                </a:ext>
              </a:extLst>
            </p:cNvPr>
            <p:cNvCxnSpPr>
              <a:cxnSpLocks noChangeShapeType="1"/>
            </p:cNvCxnSpPr>
            <p:nvPr/>
          </p:nvCxnSpPr>
          <p:spPr bwMode="auto">
            <a:xfrm flipV="1">
              <a:off x="7337425" y="3733800"/>
              <a:ext cx="0" cy="174625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31" name="Straight Connector 96">
              <a:extLst>
                <a:ext uri="{FF2B5EF4-FFF2-40B4-BE49-F238E27FC236}">
                  <a16:creationId xmlns:a16="http://schemas.microsoft.com/office/drawing/2014/main" id="{AEA093E9-890C-44DE-BF80-0CC4B8F08405}"/>
                </a:ext>
              </a:extLst>
            </p:cNvPr>
            <p:cNvCxnSpPr>
              <a:cxnSpLocks noChangeShapeType="1"/>
            </p:cNvCxnSpPr>
            <p:nvPr/>
          </p:nvCxnSpPr>
          <p:spPr bwMode="auto">
            <a:xfrm flipV="1">
              <a:off x="7800975" y="3733800"/>
              <a:ext cx="0" cy="2257425"/>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grpSp>
          <p:nvGrpSpPr>
            <p:cNvPr id="32" name="Group 60">
              <a:extLst>
                <a:ext uri="{FF2B5EF4-FFF2-40B4-BE49-F238E27FC236}">
                  <a16:creationId xmlns:a16="http://schemas.microsoft.com/office/drawing/2014/main" id="{0038F239-B919-4426-9AD7-784E601BCDC6}"/>
                </a:ext>
              </a:extLst>
            </p:cNvPr>
            <p:cNvGrpSpPr>
              <a:grpSpLocks/>
            </p:cNvGrpSpPr>
            <p:nvPr/>
          </p:nvGrpSpPr>
          <p:grpSpPr bwMode="auto">
            <a:xfrm flipH="1">
              <a:off x="1800227" y="3657600"/>
              <a:ext cx="1871662" cy="2333625"/>
              <a:chOff x="1786575" y="3810000"/>
              <a:chExt cx="1871025" cy="2333625"/>
            </a:xfrm>
          </p:grpSpPr>
          <p:cxnSp>
            <p:nvCxnSpPr>
              <p:cNvPr id="50" name="Straight Connector 101">
                <a:extLst>
                  <a:ext uri="{FF2B5EF4-FFF2-40B4-BE49-F238E27FC236}">
                    <a16:creationId xmlns:a16="http://schemas.microsoft.com/office/drawing/2014/main" id="{9EE15362-637C-4FE7-A720-163E8594D224}"/>
                  </a:ext>
                </a:extLst>
              </p:cNvPr>
              <p:cNvCxnSpPr>
                <a:cxnSpLocks noChangeShapeType="1"/>
              </p:cNvCxnSpPr>
              <p:nvPr/>
            </p:nvCxnSpPr>
            <p:spPr bwMode="auto">
              <a:xfrm flipV="1">
                <a:off x="1786575" y="3810000"/>
                <a:ext cx="430150" cy="26670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51" name="Straight Connector 102">
                <a:extLst>
                  <a:ext uri="{FF2B5EF4-FFF2-40B4-BE49-F238E27FC236}">
                    <a16:creationId xmlns:a16="http://schemas.microsoft.com/office/drawing/2014/main" id="{07BBF02D-E54E-480B-A3B1-A0C8F1E88A37}"/>
                  </a:ext>
                </a:extLst>
              </p:cNvPr>
              <p:cNvCxnSpPr>
                <a:cxnSpLocks noChangeShapeType="1"/>
              </p:cNvCxnSpPr>
              <p:nvPr/>
            </p:nvCxnSpPr>
            <p:spPr bwMode="auto">
              <a:xfrm flipV="1">
                <a:off x="2285041" y="3886200"/>
                <a:ext cx="0" cy="721519"/>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52" name="Straight Connector 103">
                <a:extLst>
                  <a:ext uri="{FF2B5EF4-FFF2-40B4-BE49-F238E27FC236}">
                    <a16:creationId xmlns:a16="http://schemas.microsoft.com/office/drawing/2014/main" id="{E0A39BEE-5E69-4085-902E-D7A8FF2CE972}"/>
                  </a:ext>
                </a:extLst>
              </p:cNvPr>
              <p:cNvCxnSpPr>
                <a:cxnSpLocks noChangeShapeType="1"/>
              </p:cNvCxnSpPr>
              <p:nvPr/>
            </p:nvCxnSpPr>
            <p:spPr bwMode="auto">
              <a:xfrm flipV="1">
                <a:off x="2728913" y="3886201"/>
                <a:ext cx="0" cy="1233487"/>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53" name="Straight Connector 104">
                <a:extLst>
                  <a:ext uri="{FF2B5EF4-FFF2-40B4-BE49-F238E27FC236}">
                    <a16:creationId xmlns:a16="http://schemas.microsoft.com/office/drawing/2014/main" id="{D42E9A1B-B005-42C4-958D-E63B233AD0D3}"/>
                  </a:ext>
                </a:extLst>
              </p:cNvPr>
              <p:cNvCxnSpPr>
                <a:cxnSpLocks noChangeShapeType="1"/>
              </p:cNvCxnSpPr>
              <p:nvPr/>
            </p:nvCxnSpPr>
            <p:spPr bwMode="auto">
              <a:xfrm flipV="1">
                <a:off x="3193257" y="3886202"/>
                <a:ext cx="0" cy="1745455"/>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54" name="Straight Connector 105">
                <a:extLst>
                  <a:ext uri="{FF2B5EF4-FFF2-40B4-BE49-F238E27FC236}">
                    <a16:creationId xmlns:a16="http://schemas.microsoft.com/office/drawing/2014/main" id="{0CC38A44-C13D-4295-BFD1-55603E9C3278}"/>
                  </a:ext>
                </a:extLst>
              </p:cNvPr>
              <p:cNvCxnSpPr>
                <a:cxnSpLocks noChangeShapeType="1"/>
              </p:cNvCxnSpPr>
              <p:nvPr/>
            </p:nvCxnSpPr>
            <p:spPr bwMode="auto">
              <a:xfrm flipV="1">
                <a:off x="3657600" y="3886203"/>
                <a:ext cx="0" cy="2257422"/>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grpSp>
        <p:cxnSp>
          <p:nvCxnSpPr>
            <p:cNvPr id="33" name="Straight Connector 109">
              <a:extLst>
                <a:ext uri="{FF2B5EF4-FFF2-40B4-BE49-F238E27FC236}">
                  <a16:creationId xmlns:a16="http://schemas.microsoft.com/office/drawing/2014/main" id="{EAFCCDF7-A129-4A09-8F3A-B175CA358C8D}"/>
                </a:ext>
              </a:extLst>
            </p:cNvPr>
            <p:cNvCxnSpPr>
              <a:cxnSpLocks noChangeShapeType="1"/>
              <a:stCxn id="72" idx="1"/>
            </p:cNvCxnSpPr>
            <p:nvPr/>
          </p:nvCxnSpPr>
          <p:spPr bwMode="auto">
            <a:xfrm flipH="1">
              <a:off x="4938713" y="4171950"/>
              <a:ext cx="265112"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34" name="Straight Connector 110">
              <a:extLst>
                <a:ext uri="{FF2B5EF4-FFF2-40B4-BE49-F238E27FC236}">
                  <a16:creationId xmlns:a16="http://schemas.microsoft.com/office/drawing/2014/main" id="{F814849D-3E8E-4F75-AAF1-18391C3826B4}"/>
                </a:ext>
              </a:extLst>
            </p:cNvPr>
            <p:cNvCxnSpPr>
              <a:cxnSpLocks noChangeShapeType="1"/>
              <a:stCxn id="73" idx="1"/>
            </p:cNvCxnSpPr>
            <p:nvPr/>
          </p:nvCxnSpPr>
          <p:spPr bwMode="auto">
            <a:xfrm flipH="1">
              <a:off x="4938713" y="4684713"/>
              <a:ext cx="738187"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35" name="Straight Connector 111">
              <a:extLst>
                <a:ext uri="{FF2B5EF4-FFF2-40B4-BE49-F238E27FC236}">
                  <a16:creationId xmlns:a16="http://schemas.microsoft.com/office/drawing/2014/main" id="{A610AB58-F256-4D95-9D1A-0383802CEF28}"/>
                </a:ext>
              </a:extLst>
            </p:cNvPr>
            <p:cNvCxnSpPr>
              <a:cxnSpLocks noChangeShapeType="1"/>
              <a:stCxn id="74" idx="1"/>
            </p:cNvCxnSpPr>
            <p:nvPr/>
          </p:nvCxnSpPr>
          <p:spPr bwMode="auto">
            <a:xfrm flipH="1">
              <a:off x="4933950" y="5195888"/>
              <a:ext cx="1216025"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36" name="Straight Connector 112">
              <a:extLst>
                <a:ext uri="{FF2B5EF4-FFF2-40B4-BE49-F238E27FC236}">
                  <a16:creationId xmlns:a16="http://schemas.microsoft.com/office/drawing/2014/main" id="{32E35C91-8A70-4580-BC42-2A02F8604001}"/>
                </a:ext>
              </a:extLst>
            </p:cNvPr>
            <p:cNvCxnSpPr>
              <a:cxnSpLocks noChangeShapeType="1"/>
              <a:stCxn id="75" idx="1"/>
            </p:cNvCxnSpPr>
            <p:nvPr/>
          </p:nvCxnSpPr>
          <p:spPr bwMode="auto">
            <a:xfrm flipH="1">
              <a:off x="4938713" y="5708650"/>
              <a:ext cx="1682750"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37" name="Straight Connector 113">
              <a:extLst>
                <a:ext uri="{FF2B5EF4-FFF2-40B4-BE49-F238E27FC236}">
                  <a16:creationId xmlns:a16="http://schemas.microsoft.com/office/drawing/2014/main" id="{52479600-9A16-4D8B-8A6E-27E901B52258}"/>
                </a:ext>
              </a:extLst>
            </p:cNvPr>
            <p:cNvCxnSpPr>
              <a:cxnSpLocks noChangeShapeType="1"/>
              <a:stCxn id="76" idx="1"/>
            </p:cNvCxnSpPr>
            <p:nvPr/>
          </p:nvCxnSpPr>
          <p:spPr bwMode="auto">
            <a:xfrm flipH="1">
              <a:off x="4938713" y="6219825"/>
              <a:ext cx="2155825"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grpSp>
          <p:nvGrpSpPr>
            <p:cNvPr id="38" name="Group 75">
              <a:extLst>
                <a:ext uri="{FF2B5EF4-FFF2-40B4-BE49-F238E27FC236}">
                  <a16:creationId xmlns:a16="http://schemas.microsoft.com/office/drawing/2014/main" id="{1464D350-9C14-47EF-B48C-9559B4C745CD}"/>
                </a:ext>
              </a:extLst>
            </p:cNvPr>
            <p:cNvGrpSpPr>
              <a:grpSpLocks/>
            </p:cNvGrpSpPr>
            <p:nvPr/>
          </p:nvGrpSpPr>
          <p:grpSpPr bwMode="auto">
            <a:xfrm flipH="1">
              <a:off x="2466972" y="4168775"/>
              <a:ext cx="2160589" cy="2047875"/>
              <a:chOff x="5086350" y="4324350"/>
              <a:chExt cx="2160653" cy="2047875"/>
            </a:xfrm>
          </p:grpSpPr>
          <p:cxnSp>
            <p:nvCxnSpPr>
              <p:cNvPr id="45" name="Straight Connector 125">
                <a:extLst>
                  <a:ext uri="{FF2B5EF4-FFF2-40B4-BE49-F238E27FC236}">
                    <a16:creationId xmlns:a16="http://schemas.microsoft.com/office/drawing/2014/main" id="{C88F87C3-5472-4883-B28E-48315472CE1A}"/>
                  </a:ext>
                </a:extLst>
              </p:cNvPr>
              <p:cNvCxnSpPr>
                <a:cxnSpLocks noChangeShapeType="1"/>
              </p:cNvCxnSpPr>
              <p:nvPr/>
            </p:nvCxnSpPr>
            <p:spPr bwMode="auto">
              <a:xfrm flipH="1">
                <a:off x="5091757" y="4324350"/>
                <a:ext cx="264531"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46" name="Straight Connector 126">
                <a:extLst>
                  <a:ext uri="{FF2B5EF4-FFF2-40B4-BE49-F238E27FC236}">
                    <a16:creationId xmlns:a16="http://schemas.microsoft.com/office/drawing/2014/main" id="{0D66FF4D-880E-48DF-B7F5-6FFD585A5F28}"/>
                  </a:ext>
                </a:extLst>
              </p:cNvPr>
              <p:cNvCxnSpPr>
                <a:cxnSpLocks noChangeShapeType="1"/>
              </p:cNvCxnSpPr>
              <p:nvPr/>
            </p:nvCxnSpPr>
            <p:spPr bwMode="auto">
              <a:xfrm flipH="1">
                <a:off x="5091757" y="4836319"/>
                <a:ext cx="737210"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47" name="Straight Connector 127">
                <a:extLst>
                  <a:ext uri="{FF2B5EF4-FFF2-40B4-BE49-F238E27FC236}">
                    <a16:creationId xmlns:a16="http://schemas.microsoft.com/office/drawing/2014/main" id="{31E5E05A-3973-4824-8E5B-E3F9550DE6FD}"/>
                  </a:ext>
                </a:extLst>
              </p:cNvPr>
              <p:cNvCxnSpPr>
                <a:cxnSpLocks noChangeShapeType="1"/>
              </p:cNvCxnSpPr>
              <p:nvPr/>
            </p:nvCxnSpPr>
            <p:spPr bwMode="auto">
              <a:xfrm flipH="1">
                <a:off x="5086350" y="5348288"/>
                <a:ext cx="1215296"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48" name="Straight Connector 128">
                <a:extLst>
                  <a:ext uri="{FF2B5EF4-FFF2-40B4-BE49-F238E27FC236}">
                    <a16:creationId xmlns:a16="http://schemas.microsoft.com/office/drawing/2014/main" id="{6677D8FB-30B0-4116-8327-1DE857858745}"/>
                  </a:ext>
                </a:extLst>
              </p:cNvPr>
              <p:cNvCxnSpPr>
                <a:cxnSpLocks noChangeShapeType="1"/>
              </p:cNvCxnSpPr>
              <p:nvPr/>
            </p:nvCxnSpPr>
            <p:spPr bwMode="auto">
              <a:xfrm flipH="1">
                <a:off x="5091757" y="5860257"/>
                <a:ext cx="1682568"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49" name="Straight Connector 129">
                <a:extLst>
                  <a:ext uri="{FF2B5EF4-FFF2-40B4-BE49-F238E27FC236}">
                    <a16:creationId xmlns:a16="http://schemas.microsoft.com/office/drawing/2014/main" id="{A0A0FA14-8DC4-4A50-8924-8FA9BE8A4B8D}"/>
                  </a:ext>
                </a:extLst>
              </p:cNvPr>
              <p:cNvCxnSpPr>
                <a:cxnSpLocks noChangeShapeType="1"/>
              </p:cNvCxnSpPr>
              <p:nvPr/>
            </p:nvCxnSpPr>
            <p:spPr bwMode="auto">
              <a:xfrm flipH="1">
                <a:off x="5091757" y="6372225"/>
                <a:ext cx="2155246"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grpSp>
        <p:grpSp>
          <p:nvGrpSpPr>
            <p:cNvPr id="39" name="Group 76">
              <a:extLst>
                <a:ext uri="{FF2B5EF4-FFF2-40B4-BE49-F238E27FC236}">
                  <a16:creationId xmlns:a16="http://schemas.microsoft.com/office/drawing/2014/main" id="{C8C68BB3-6DF9-49EE-B955-6693F1D3DD0C}"/>
                </a:ext>
              </a:extLst>
            </p:cNvPr>
            <p:cNvGrpSpPr>
              <a:grpSpLocks/>
            </p:cNvGrpSpPr>
            <p:nvPr/>
          </p:nvGrpSpPr>
          <p:grpSpPr bwMode="auto">
            <a:xfrm flipV="1">
              <a:off x="1198567" y="4170363"/>
              <a:ext cx="2160589" cy="2047875"/>
              <a:chOff x="5086350" y="4324350"/>
              <a:chExt cx="2160653" cy="2047875"/>
            </a:xfrm>
          </p:grpSpPr>
          <p:cxnSp>
            <p:nvCxnSpPr>
              <p:cNvPr id="40" name="Straight Connector 131">
                <a:extLst>
                  <a:ext uri="{FF2B5EF4-FFF2-40B4-BE49-F238E27FC236}">
                    <a16:creationId xmlns:a16="http://schemas.microsoft.com/office/drawing/2014/main" id="{CF3BF999-D3FA-4AE6-8DF0-F5A76B23B851}"/>
                  </a:ext>
                </a:extLst>
              </p:cNvPr>
              <p:cNvCxnSpPr>
                <a:cxnSpLocks noChangeShapeType="1"/>
              </p:cNvCxnSpPr>
              <p:nvPr/>
            </p:nvCxnSpPr>
            <p:spPr bwMode="auto">
              <a:xfrm flipH="1">
                <a:off x="5091757" y="4324350"/>
                <a:ext cx="264531"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41" name="Straight Connector 132">
                <a:extLst>
                  <a:ext uri="{FF2B5EF4-FFF2-40B4-BE49-F238E27FC236}">
                    <a16:creationId xmlns:a16="http://schemas.microsoft.com/office/drawing/2014/main" id="{F5E548EF-6C4E-4432-A1CE-8F00E0F26EBA}"/>
                  </a:ext>
                </a:extLst>
              </p:cNvPr>
              <p:cNvCxnSpPr>
                <a:cxnSpLocks noChangeShapeType="1"/>
              </p:cNvCxnSpPr>
              <p:nvPr/>
            </p:nvCxnSpPr>
            <p:spPr bwMode="auto">
              <a:xfrm flipH="1">
                <a:off x="5091757" y="4836319"/>
                <a:ext cx="737210"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42" name="Straight Connector 133">
                <a:extLst>
                  <a:ext uri="{FF2B5EF4-FFF2-40B4-BE49-F238E27FC236}">
                    <a16:creationId xmlns:a16="http://schemas.microsoft.com/office/drawing/2014/main" id="{44EB6579-DCC6-4202-8064-9E26D4C29F92}"/>
                  </a:ext>
                </a:extLst>
              </p:cNvPr>
              <p:cNvCxnSpPr>
                <a:cxnSpLocks noChangeShapeType="1"/>
              </p:cNvCxnSpPr>
              <p:nvPr/>
            </p:nvCxnSpPr>
            <p:spPr bwMode="auto">
              <a:xfrm flipH="1">
                <a:off x="5086350" y="5348288"/>
                <a:ext cx="1215296"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43" name="Straight Connector 134">
                <a:extLst>
                  <a:ext uri="{FF2B5EF4-FFF2-40B4-BE49-F238E27FC236}">
                    <a16:creationId xmlns:a16="http://schemas.microsoft.com/office/drawing/2014/main" id="{BC4D5D70-00A1-4019-937A-934CA80BE902}"/>
                  </a:ext>
                </a:extLst>
              </p:cNvPr>
              <p:cNvCxnSpPr>
                <a:cxnSpLocks noChangeShapeType="1"/>
              </p:cNvCxnSpPr>
              <p:nvPr/>
            </p:nvCxnSpPr>
            <p:spPr bwMode="auto">
              <a:xfrm flipH="1">
                <a:off x="5091757" y="5860257"/>
                <a:ext cx="1682568"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cxnSp>
            <p:nvCxnSpPr>
              <p:cNvPr id="44" name="Straight Connector 135">
                <a:extLst>
                  <a:ext uri="{FF2B5EF4-FFF2-40B4-BE49-F238E27FC236}">
                    <a16:creationId xmlns:a16="http://schemas.microsoft.com/office/drawing/2014/main" id="{AEFCF411-9562-44B1-87D9-4E209AD9F02F}"/>
                  </a:ext>
                </a:extLst>
              </p:cNvPr>
              <p:cNvCxnSpPr>
                <a:cxnSpLocks noChangeShapeType="1"/>
              </p:cNvCxnSpPr>
              <p:nvPr/>
            </p:nvCxnSpPr>
            <p:spPr bwMode="auto">
              <a:xfrm flipH="1">
                <a:off x="5091757" y="6372225"/>
                <a:ext cx="2155246" cy="0"/>
              </a:xfrm>
              <a:prstGeom prst="line">
                <a:avLst/>
              </a:prstGeom>
              <a:noFill/>
              <a:ln w="28575" algn="ctr">
                <a:solidFill>
                  <a:srgbClr val="292929"/>
                </a:solidFill>
                <a:round/>
                <a:headEnd/>
                <a:tailEnd/>
              </a:ln>
              <a:extLst>
                <a:ext uri="{909E8E84-426E-40DD-AFC4-6F175D3DCCD1}">
                  <a14:hiddenFill xmlns:a14="http://schemas.microsoft.com/office/drawing/2010/main">
                    <a:noFill/>
                  </a14:hiddenFill>
                </a:ext>
              </a:extLst>
            </p:spPr>
          </p:cxnSp>
        </p:grpSp>
      </p:grpSp>
      <p:sp>
        <p:nvSpPr>
          <p:cNvPr id="86" name="Metin Yer Tutucusu 3">
            <a:extLst>
              <a:ext uri="{FF2B5EF4-FFF2-40B4-BE49-F238E27FC236}">
                <a16:creationId xmlns:a16="http://schemas.microsoft.com/office/drawing/2014/main" id="{0AD8B635-5CB4-4B12-B8B8-3AD542BC319B}"/>
              </a:ext>
            </a:extLst>
          </p:cNvPr>
          <p:cNvSpPr>
            <a:spLocks noGrp="1"/>
          </p:cNvSpPr>
          <p:nvPr>
            <p:ph type="body" idx="1"/>
          </p:nvPr>
        </p:nvSpPr>
        <p:spPr>
          <a:xfrm>
            <a:off x="716759" y="2410696"/>
            <a:ext cx="2635476" cy="2036617"/>
          </a:xfrm>
        </p:spPr>
        <p:txBody>
          <a:bodyPr anchor="ctr">
            <a:normAutofit/>
          </a:bodyPr>
          <a:lstStyle/>
          <a:p>
            <a:pPr>
              <a:lnSpc>
                <a:spcPct val="150000"/>
              </a:lnSpc>
              <a:spcBef>
                <a:spcPts val="0"/>
              </a:spcBef>
            </a:pPr>
            <a:r>
              <a:rPr lang="tr-TR" sz="2800" b="0" dirty="0"/>
              <a:t>Akıllı Ulaşım Sistemleri Mimarisi</a:t>
            </a:r>
          </a:p>
        </p:txBody>
      </p:sp>
    </p:spTree>
    <p:extLst>
      <p:ext uri="{BB962C8B-B14F-4D97-AF65-F5344CB8AC3E}">
        <p14:creationId xmlns:p14="http://schemas.microsoft.com/office/powerpoint/2010/main" val="1886073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716759" y="2410696"/>
            <a:ext cx="2635476" cy="2036617"/>
          </a:xfrm>
        </p:spPr>
        <p:txBody>
          <a:bodyPr anchor="ctr">
            <a:normAutofit/>
          </a:bodyPr>
          <a:lstStyle/>
          <a:p>
            <a:pPr>
              <a:lnSpc>
                <a:spcPct val="150000"/>
              </a:lnSpc>
              <a:spcBef>
                <a:spcPts val="0"/>
              </a:spcBef>
            </a:pPr>
            <a:r>
              <a:rPr lang="tr-TR" sz="2800" b="0" dirty="0"/>
              <a:t>Akıllı Ulaşım Sistemleri Mimarisi</a:t>
            </a:r>
          </a:p>
        </p:txBody>
      </p:sp>
      <p:pic>
        <p:nvPicPr>
          <p:cNvPr id="5" name="9 Resim" descr="Adsız.jpg">
            <a:extLst>
              <a:ext uri="{FF2B5EF4-FFF2-40B4-BE49-F238E27FC236}">
                <a16:creationId xmlns:a16="http://schemas.microsoft.com/office/drawing/2014/main" id="{5A3ED8A1-0E10-4AFA-AEB5-61915E362A10}"/>
              </a:ext>
            </a:extLst>
          </p:cNvPr>
          <p:cNvPicPr/>
          <p:nvPr/>
        </p:nvPicPr>
        <p:blipFill>
          <a:blip r:embed="rId3" cstate="print"/>
          <a:stretch>
            <a:fillRect/>
          </a:stretch>
        </p:blipFill>
        <p:spPr>
          <a:xfrm>
            <a:off x="3889203" y="1891585"/>
            <a:ext cx="8154029" cy="3074841"/>
          </a:xfrm>
          <a:prstGeom prst="rect">
            <a:avLst/>
          </a:prstGeom>
        </p:spPr>
      </p:pic>
    </p:spTree>
    <p:extLst>
      <p:ext uri="{BB962C8B-B14F-4D97-AF65-F5344CB8AC3E}">
        <p14:creationId xmlns:p14="http://schemas.microsoft.com/office/powerpoint/2010/main" val="1561933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1">
            <a:extLst>
              <a:ext uri="{FF2B5EF4-FFF2-40B4-BE49-F238E27FC236}">
                <a16:creationId xmlns:a16="http://schemas.microsoft.com/office/drawing/2014/main" id="{97338193-DA7E-46D8-B1A7-31D63A9608A2}"/>
              </a:ext>
            </a:extLst>
          </p:cNvPr>
          <p:cNvSpPr>
            <a:spLocks noChangeArrowheads="1"/>
          </p:cNvSpPr>
          <p:nvPr/>
        </p:nvSpPr>
        <p:spPr bwMode="auto">
          <a:xfrm flipH="1">
            <a:off x="8233566" y="1221826"/>
            <a:ext cx="1564411" cy="457200"/>
          </a:xfrm>
          <a:prstGeom prst="roundRect">
            <a:avLst>
              <a:gd name="adj" fmla="val 35671"/>
            </a:avLst>
          </a:prstGeom>
          <a:solidFill>
            <a:srgbClr val="C00000"/>
          </a:solidFill>
          <a:ln w="12700">
            <a:solidFill>
              <a:schemeClr val="tx1"/>
            </a:solidFill>
            <a:round/>
            <a:headEnd/>
            <a:tailEnd/>
          </a:ln>
          <a:effectLst/>
          <a:scene3d>
            <a:camera prst="orthographicFront"/>
            <a:lightRig rig="threePt" dir="t"/>
          </a:scene3d>
          <a:sp3d>
            <a:bevelT/>
          </a:sp3d>
        </p:spPr>
        <p:txBody>
          <a:bodyPr wrap="none" lIns="90488" tIns="44450" rIns="90488" bIns="44450" anchor="ctr"/>
          <a:lstStyle/>
          <a:p>
            <a:pPr algn="ctr" eaLnBrk="0" hangingPunct="0">
              <a:spcBef>
                <a:spcPts val="0"/>
              </a:spcBef>
              <a:buSzPct val="50000"/>
              <a:buFont typeface="Wingdings 2" pitchFamily="18" charset="2"/>
              <a:buNone/>
              <a:defRPr/>
            </a:pPr>
            <a:r>
              <a:rPr lang="tr-TR" sz="1200" dirty="0">
                <a:solidFill>
                  <a:schemeClr val="bg1"/>
                </a:solidFill>
                <a:latin typeface="Arial" charset="0"/>
                <a:cs typeface="+mn-cs"/>
              </a:rPr>
              <a:t>Toplu Taşıma Taşıt </a:t>
            </a:r>
          </a:p>
          <a:p>
            <a:pPr algn="ctr" eaLnBrk="0" hangingPunct="0">
              <a:spcBef>
                <a:spcPts val="0"/>
              </a:spcBef>
              <a:buSzPct val="50000"/>
              <a:buFont typeface="Wingdings 2" pitchFamily="18" charset="2"/>
              <a:buNone/>
              <a:defRPr/>
            </a:pPr>
            <a:r>
              <a:rPr lang="tr-TR" sz="1200" dirty="0">
                <a:solidFill>
                  <a:schemeClr val="bg1"/>
                </a:solidFill>
                <a:latin typeface="Arial" charset="0"/>
                <a:cs typeface="+mn-cs"/>
              </a:rPr>
              <a:t>Operatörü</a:t>
            </a:r>
            <a:endParaRPr lang="en-US" sz="1200" dirty="0">
              <a:solidFill>
                <a:schemeClr val="bg1"/>
              </a:solidFill>
              <a:latin typeface="Arial" charset="0"/>
              <a:cs typeface="+mn-cs"/>
            </a:endParaRPr>
          </a:p>
        </p:txBody>
      </p:sp>
      <p:sp>
        <p:nvSpPr>
          <p:cNvPr id="6" name="Line 123">
            <a:extLst>
              <a:ext uri="{FF2B5EF4-FFF2-40B4-BE49-F238E27FC236}">
                <a16:creationId xmlns:a16="http://schemas.microsoft.com/office/drawing/2014/main" id="{AD23181A-8DEC-48CC-B5B9-2E5350A8A374}"/>
              </a:ext>
            </a:extLst>
          </p:cNvPr>
          <p:cNvSpPr>
            <a:spLocks noChangeShapeType="1"/>
          </p:cNvSpPr>
          <p:nvPr/>
        </p:nvSpPr>
        <p:spPr bwMode="auto">
          <a:xfrm flipV="1">
            <a:off x="8993979" y="3630064"/>
            <a:ext cx="0" cy="642937"/>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109">
            <a:extLst>
              <a:ext uri="{FF2B5EF4-FFF2-40B4-BE49-F238E27FC236}">
                <a16:creationId xmlns:a16="http://schemas.microsoft.com/office/drawing/2014/main" id="{74274326-24EB-4CA5-829F-C084499287B1}"/>
              </a:ext>
            </a:extLst>
          </p:cNvPr>
          <p:cNvSpPr>
            <a:spLocks noChangeShapeType="1"/>
          </p:cNvSpPr>
          <p:nvPr/>
        </p:nvSpPr>
        <p:spPr bwMode="auto">
          <a:xfrm flipV="1">
            <a:off x="5223666" y="3618951"/>
            <a:ext cx="0" cy="6572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53">
            <a:extLst>
              <a:ext uri="{FF2B5EF4-FFF2-40B4-BE49-F238E27FC236}">
                <a16:creationId xmlns:a16="http://schemas.microsoft.com/office/drawing/2014/main" id="{D36DB4CE-464F-46A3-95EA-58E37CF5FE38}"/>
              </a:ext>
            </a:extLst>
          </p:cNvPr>
          <p:cNvSpPr>
            <a:spLocks noChangeArrowheads="1"/>
          </p:cNvSpPr>
          <p:nvPr/>
        </p:nvSpPr>
        <p:spPr bwMode="auto">
          <a:xfrm>
            <a:off x="4777594" y="2179051"/>
            <a:ext cx="1531243" cy="1450651"/>
          </a:xfrm>
          <a:prstGeom prst="rect">
            <a:avLst/>
          </a:prstGeom>
          <a:solidFill>
            <a:srgbClr val="54565A"/>
          </a:solidFill>
          <a:ln w="12700">
            <a:solidFill>
              <a:schemeClr val="tx1"/>
            </a:solidFill>
            <a:miter lim="800000"/>
            <a:headEnd/>
            <a:tailEnd/>
          </a:ln>
          <a:effectLst/>
          <a:scene3d>
            <a:camera prst="orthographicFront"/>
            <a:lightRig rig="threePt" dir="t"/>
          </a:scene3d>
          <a:sp3d>
            <a:bevelT w="50800" h="50800"/>
          </a:sp3d>
        </p:spPr>
        <p:txBody>
          <a:bodyPr lIns="90488" tIns="44450" rIns="90488" bIns="44450" anchorCtr="1"/>
          <a:lstStyle/>
          <a:p>
            <a:pPr algn="ctr" eaLnBrk="0" hangingPunct="0">
              <a:defRPr/>
            </a:pPr>
            <a:r>
              <a:rPr lang="tr-TR" sz="1400" dirty="0">
                <a:solidFill>
                  <a:schemeClr val="bg1"/>
                </a:solidFill>
              </a:rPr>
              <a:t>Toplu Taşıma Yönetimi</a:t>
            </a:r>
            <a:endParaRPr lang="en-US" sz="1400" dirty="0">
              <a:solidFill>
                <a:schemeClr val="bg1"/>
              </a:solidFill>
            </a:endParaRPr>
          </a:p>
        </p:txBody>
      </p:sp>
      <p:sp>
        <p:nvSpPr>
          <p:cNvPr id="9" name="Rectangle 54">
            <a:extLst>
              <a:ext uri="{FF2B5EF4-FFF2-40B4-BE49-F238E27FC236}">
                <a16:creationId xmlns:a16="http://schemas.microsoft.com/office/drawing/2014/main" id="{69297A12-B395-43DC-9533-E6D96B68C4F0}"/>
              </a:ext>
            </a:extLst>
          </p:cNvPr>
          <p:cNvSpPr>
            <a:spLocks noChangeArrowheads="1"/>
          </p:cNvSpPr>
          <p:nvPr/>
        </p:nvSpPr>
        <p:spPr bwMode="auto">
          <a:xfrm>
            <a:off x="4737298" y="4273001"/>
            <a:ext cx="1611835" cy="1450651"/>
          </a:xfrm>
          <a:prstGeom prst="rect">
            <a:avLst/>
          </a:prstGeom>
          <a:solidFill>
            <a:srgbClr val="54565A"/>
          </a:solidFill>
          <a:ln w="12700">
            <a:solidFill>
              <a:schemeClr val="tx1"/>
            </a:solidFill>
            <a:miter lim="800000"/>
            <a:headEnd/>
            <a:tailEnd/>
          </a:ln>
          <a:effectLst/>
          <a:scene3d>
            <a:camera prst="orthographicFront"/>
            <a:lightRig rig="threePt" dir="t"/>
          </a:scene3d>
          <a:sp3d>
            <a:bevelT w="50800" h="50800"/>
          </a:sp3d>
        </p:spPr>
        <p:txBody>
          <a:bodyPr lIns="90488" tIns="44450" rIns="90488" bIns="44450" anchorCtr="1"/>
          <a:lstStyle/>
          <a:p>
            <a:pPr algn="ctr" eaLnBrk="0" hangingPunct="0">
              <a:defRPr/>
            </a:pPr>
            <a:r>
              <a:rPr lang="tr-TR" sz="1400" dirty="0">
                <a:solidFill>
                  <a:schemeClr val="bg1"/>
                </a:solidFill>
              </a:rPr>
              <a:t>Trafik Yönetimi</a:t>
            </a:r>
            <a:endParaRPr lang="en-US" sz="1400" dirty="0">
              <a:solidFill>
                <a:schemeClr val="bg1"/>
              </a:solidFill>
            </a:endParaRPr>
          </a:p>
        </p:txBody>
      </p:sp>
      <p:sp>
        <p:nvSpPr>
          <p:cNvPr id="10" name="Rectangle 62">
            <a:extLst>
              <a:ext uri="{FF2B5EF4-FFF2-40B4-BE49-F238E27FC236}">
                <a16:creationId xmlns:a16="http://schemas.microsoft.com/office/drawing/2014/main" id="{C2687444-01E7-4939-995B-455E31228998}"/>
              </a:ext>
            </a:extLst>
          </p:cNvPr>
          <p:cNvSpPr>
            <a:spLocks noChangeArrowheads="1"/>
          </p:cNvSpPr>
          <p:nvPr/>
        </p:nvSpPr>
        <p:spPr bwMode="auto">
          <a:xfrm>
            <a:off x="6382541" y="4755601"/>
            <a:ext cx="2009775"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tr-TR" sz="1200" dirty="0"/>
              <a:t>Geçiş hakkı talep bildirimi</a:t>
            </a:r>
            <a:endParaRPr lang="en-US" sz="1200" dirty="0"/>
          </a:p>
        </p:txBody>
      </p:sp>
      <p:sp>
        <p:nvSpPr>
          <p:cNvPr id="11" name="Rectangle 88">
            <a:extLst>
              <a:ext uri="{FF2B5EF4-FFF2-40B4-BE49-F238E27FC236}">
                <a16:creationId xmlns:a16="http://schemas.microsoft.com/office/drawing/2014/main" id="{C5CC9E42-D07E-47BD-A872-EA7F5EAB9E89}"/>
              </a:ext>
            </a:extLst>
          </p:cNvPr>
          <p:cNvSpPr>
            <a:spLocks noChangeArrowheads="1"/>
          </p:cNvSpPr>
          <p:nvPr/>
        </p:nvSpPr>
        <p:spPr bwMode="auto">
          <a:xfrm>
            <a:off x="6466679" y="4273001"/>
            <a:ext cx="157162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tr-TR" sz="1200" dirty="0"/>
              <a:t>sinyal kontrol komutları</a:t>
            </a:r>
            <a:endParaRPr lang="en-US" sz="1200" dirty="0"/>
          </a:p>
        </p:txBody>
      </p:sp>
      <p:sp>
        <p:nvSpPr>
          <p:cNvPr id="12" name="Rectangle 102">
            <a:extLst>
              <a:ext uri="{FF2B5EF4-FFF2-40B4-BE49-F238E27FC236}">
                <a16:creationId xmlns:a16="http://schemas.microsoft.com/office/drawing/2014/main" id="{8B3753E0-6F8D-4F80-8FD1-EE52DACD3CCB}"/>
              </a:ext>
            </a:extLst>
          </p:cNvPr>
          <p:cNvSpPr>
            <a:spLocks noChangeArrowheads="1"/>
          </p:cNvSpPr>
          <p:nvPr/>
        </p:nvSpPr>
        <p:spPr bwMode="auto">
          <a:xfrm>
            <a:off x="8227634" y="4273001"/>
            <a:ext cx="1531243" cy="1450651"/>
          </a:xfrm>
          <a:prstGeom prst="rect">
            <a:avLst/>
          </a:prstGeom>
          <a:solidFill>
            <a:srgbClr val="54565A"/>
          </a:solidFill>
          <a:ln w="12700">
            <a:solidFill>
              <a:schemeClr val="tx1"/>
            </a:solidFill>
            <a:miter lim="800000"/>
            <a:headEnd/>
            <a:tailEnd/>
          </a:ln>
          <a:effectLst/>
          <a:scene3d>
            <a:camera prst="orthographicFront"/>
            <a:lightRig rig="threePt" dir="t"/>
          </a:scene3d>
          <a:sp3d>
            <a:bevelT w="50800" h="50800"/>
          </a:sp3d>
        </p:spPr>
        <p:txBody>
          <a:bodyPr lIns="90488" tIns="44450" rIns="90488" bIns="44450" anchorCtr="1"/>
          <a:lstStyle/>
          <a:p>
            <a:pPr algn="ctr" eaLnBrk="0" hangingPunct="0">
              <a:defRPr/>
            </a:pPr>
            <a:r>
              <a:rPr lang="tr-TR" sz="1400" dirty="0">
                <a:solidFill>
                  <a:schemeClr val="bg1"/>
                </a:solidFill>
              </a:rPr>
              <a:t>Kara Yolu</a:t>
            </a:r>
            <a:endParaRPr lang="en-US" sz="1400" dirty="0">
              <a:solidFill>
                <a:schemeClr val="bg1"/>
              </a:solidFill>
            </a:endParaRPr>
          </a:p>
        </p:txBody>
      </p:sp>
      <p:sp>
        <p:nvSpPr>
          <p:cNvPr id="13" name="Rectangle 106">
            <a:extLst>
              <a:ext uri="{FF2B5EF4-FFF2-40B4-BE49-F238E27FC236}">
                <a16:creationId xmlns:a16="http://schemas.microsoft.com/office/drawing/2014/main" id="{1903A595-6EC4-4BFA-9463-07C9B43CBD78}"/>
              </a:ext>
            </a:extLst>
          </p:cNvPr>
          <p:cNvSpPr>
            <a:spLocks noChangeArrowheads="1"/>
          </p:cNvSpPr>
          <p:nvPr/>
        </p:nvSpPr>
        <p:spPr bwMode="auto">
          <a:xfrm>
            <a:off x="6406354" y="5239789"/>
            <a:ext cx="1692275"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tr-TR" sz="1200" dirty="0"/>
              <a:t>Sinyal kontrol durumu</a:t>
            </a:r>
            <a:endParaRPr lang="en-US" sz="1200" dirty="0"/>
          </a:p>
        </p:txBody>
      </p:sp>
      <p:sp>
        <p:nvSpPr>
          <p:cNvPr id="14" name="Rectangle 110">
            <a:extLst>
              <a:ext uri="{FF2B5EF4-FFF2-40B4-BE49-F238E27FC236}">
                <a16:creationId xmlns:a16="http://schemas.microsoft.com/office/drawing/2014/main" id="{23B1100D-35D3-4749-A534-946FD8C50553}"/>
              </a:ext>
            </a:extLst>
          </p:cNvPr>
          <p:cNvSpPr>
            <a:spLocks noChangeArrowheads="1"/>
          </p:cNvSpPr>
          <p:nvPr/>
        </p:nvSpPr>
        <p:spPr bwMode="auto">
          <a:xfrm>
            <a:off x="3807616" y="3722139"/>
            <a:ext cx="1416050"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r" eaLnBrk="0" hangingPunct="0"/>
            <a:r>
              <a:rPr lang="tr-TR" sz="1200" dirty="0"/>
              <a:t>Trafik kontrol öncelik talebi</a:t>
            </a:r>
            <a:endParaRPr lang="en-US" sz="1200" dirty="0"/>
          </a:p>
        </p:txBody>
      </p:sp>
      <p:sp>
        <p:nvSpPr>
          <p:cNvPr id="15" name="Line 111">
            <a:extLst>
              <a:ext uri="{FF2B5EF4-FFF2-40B4-BE49-F238E27FC236}">
                <a16:creationId xmlns:a16="http://schemas.microsoft.com/office/drawing/2014/main" id="{B36111FD-3A0C-4576-9AAA-8721DCE10CEA}"/>
              </a:ext>
            </a:extLst>
          </p:cNvPr>
          <p:cNvSpPr>
            <a:spLocks noChangeShapeType="1"/>
          </p:cNvSpPr>
          <p:nvPr/>
        </p:nvSpPr>
        <p:spPr bwMode="auto">
          <a:xfrm flipV="1">
            <a:off x="5898354" y="3630064"/>
            <a:ext cx="0" cy="6461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 name="Rectangle 112">
            <a:extLst>
              <a:ext uri="{FF2B5EF4-FFF2-40B4-BE49-F238E27FC236}">
                <a16:creationId xmlns:a16="http://schemas.microsoft.com/office/drawing/2014/main" id="{F3B9FBFD-7614-4103-B02B-1894BE996CA1}"/>
              </a:ext>
            </a:extLst>
          </p:cNvPr>
          <p:cNvSpPr>
            <a:spLocks noChangeArrowheads="1"/>
          </p:cNvSpPr>
          <p:nvPr/>
        </p:nvSpPr>
        <p:spPr bwMode="auto">
          <a:xfrm>
            <a:off x="5785641" y="3731664"/>
            <a:ext cx="145097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tr-TR" sz="1200" dirty="0"/>
              <a:t>Trafik kontrol öncelik durumu</a:t>
            </a:r>
            <a:endParaRPr lang="en-US" sz="1200" dirty="0"/>
          </a:p>
        </p:txBody>
      </p:sp>
      <p:grpSp>
        <p:nvGrpSpPr>
          <p:cNvPr id="17" name="Group 1">
            <a:extLst>
              <a:ext uri="{FF2B5EF4-FFF2-40B4-BE49-F238E27FC236}">
                <a16:creationId xmlns:a16="http://schemas.microsoft.com/office/drawing/2014/main" id="{147FB60A-5FEF-4023-BF2D-C477488D0278}"/>
              </a:ext>
            </a:extLst>
          </p:cNvPr>
          <p:cNvGrpSpPr>
            <a:grpSpLocks/>
          </p:cNvGrpSpPr>
          <p:nvPr/>
        </p:nvGrpSpPr>
        <p:grpSpPr bwMode="auto">
          <a:xfrm>
            <a:off x="6309516" y="2664864"/>
            <a:ext cx="1960563" cy="2816225"/>
            <a:chOff x="2881803" y="2027614"/>
            <a:chExt cx="2226347" cy="2817596"/>
          </a:xfrm>
        </p:grpSpPr>
        <p:sp>
          <p:nvSpPr>
            <p:cNvPr id="18" name="Line 61">
              <a:extLst>
                <a:ext uri="{FF2B5EF4-FFF2-40B4-BE49-F238E27FC236}">
                  <a16:creationId xmlns:a16="http://schemas.microsoft.com/office/drawing/2014/main" id="{891245AA-1A56-4489-B8CB-2BE055DB82B2}"/>
                </a:ext>
              </a:extLst>
            </p:cNvPr>
            <p:cNvSpPr>
              <a:spLocks noChangeShapeType="1"/>
            </p:cNvSpPr>
            <p:nvPr/>
          </p:nvSpPr>
          <p:spPr bwMode="auto">
            <a:xfrm flipV="1">
              <a:off x="2922099" y="4359980"/>
              <a:ext cx="2135681" cy="168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87">
              <a:extLst>
                <a:ext uri="{FF2B5EF4-FFF2-40B4-BE49-F238E27FC236}">
                  <a16:creationId xmlns:a16="http://schemas.microsoft.com/office/drawing/2014/main" id="{865648D4-0D1A-4195-A7E7-ED7A2EE72D6E}"/>
                </a:ext>
              </a:extLst>
            </p:cNvPr>
            <p:cNvSpPr>
              <a:spLocks noChangeShapeType="1"/>
            </p:cNvSpPr>
            <p:nvPr/>
          </p:nvSpPr>
          <p:spPr bwMode="auto">
            <a:xfrm flipV="1">
              <a:off x="2954898" y="3878109"/>
              <a:ext cx="210288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105">
              <a:extLst>
                <a:ext uri="{FF2B5EF4-FFF2-40B4-BE49-F238E27FC236}">
                  <a16:creationId xmlns:a16="http://schemas.microsoft.com/office/drawing/2014/main" id="{3B31E30D-EA0F-4EB7-AECB-FE3D7D955120}"/>
                </a:ext>
              </a:extLst>
            </p:cNvPr>
            <p:cNvSpPr>
              <a:spLocks noChangeShapeType="1"/>
            </p:cNvSpPr>
            <p:nvPr/>
          </p:nvSpPr>
          <p:spPr bwMode="auto">
            <a:xfrm>
              <a:off x="2922099" y="4845210"/>
              <a:ext cx="2135681"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122">
              <a:extLst>
                <a:ext uri="{FF2B5EF4-FFF2-40B4-BE49-F238E27FC236}">
                  <a16:creationId xmlns:a16="http://schemas.microsoft.com/office/drawing/2014/main" id="{D8578D35-F40C-4866-9B17-700328FA6AF5}"/>
                </a:ext>
              </a:extLst>
            </p:cNvPr>
            <p:cNvSpPr>
              <a:spLocks noChangeShapeType="1"/>
            </p:cNvSpPr>
            <p:nvPr/>
          </p:nvSpPr>
          <p:spPr bwMode="auto">
            <a:xfrm flipV="1">
              <a:off x="2881803" y="2511164"/>
              <a:ext cx="2226347"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8">
              <a:extLst>
                <a:ext uri="{FF2B5EF4-FFF2-40B4-BE49-F238E27FC236}">
                  <a16:creationId xmlns:a16="http://schemas.microsoft.com/office/drawing/2014/main" id="{04DFFF0E-1812-4C58-8018-8ABBA2EC1CB5}"/>
                </a:ext>
              </a:extLst>
            </p:cNvPr>
            <p:cNvSpPr>
              <a:spLocks noChangeShapeType="1"/>
            </p:cNvSpPr>
            <p:nvPr/>
          </p:nvSpPr>
          <p:spPr bwMode="auto">
            <a:xfrm flipV="1">
              <a:off x="2881803" y="2027614"/>
              <a:ext cx="217597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3" name="Rectangle 57">
            <a:extLst>
              <a:ext uri="{FF2B5EF4-FFF2-40B4-BE49-F238E27FC236}">
                <a16:creationId xmlns:a16="http://schemas.microsoft.com/office/drawing/2014/main" id="{27ABFA35-FF87-4994-9172-BFBA92EA9BFA}"/>
              </a:ext>
            </a:extLst>
          </p:cNvPr>
          <p:cNvSpPr>
            <a:spLocks noChangeArrowheads="1"/>
          </p:cNvSpPr>
          <p:nvPr/>
        </p:nvSpPr>
        <p:spPr bwMode="auto">
          <a:xfrm>
            <a:off x="6093616" y="2421976"/>
            <a:ext cx="2336800"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tr-TR" sz="1200" dirty="0"/>
              <a:t>Toplu Taşıma program </a:t>
            </a:r>
          </a:p>
          <a:p>
            <a:pPr algn="ctr" eaLnBrk="0" hangingPunct="0"/>
            <a:r>
              <a:rPr lang="tr-TR" sz="1200" dirty="0"/>
              <a:t>bilgisi</a:t>
            </a:r>
            <a:endParaRPr lang="en-US" sz="1200" dirty="0"/>
          </a:p>
        </p:txBody>
      </p:sp>
      <p:sp>
        <p:nvSpPr>
          <p:cNvPr id="24" name="Rectangle 116">
            <a:extLst>
              <a:ext uri="{FF2B5EF4-FFF2-40B4-BE49-F238E27FC236}">
                <a16:creationId xmlns:a16="http://schemas.microsoft.com/office/drawing/2014/main" id="{02877460-3AC2-4CF8-898C-EA08B7F91822}"/>
              </a:ext>
            </a:extLst>
          </p:cNvPr>
          <p:cNvSpPr>
            <a:spLocks noChangeArrowheads="1"/>
          </p:cNvSpPr>
          <p:nvPr/>
        </p:nvSpPr>
        <p:spPr bwMode="auto">
          <a:xfrm>
            <a:off x="6336504" y="2906164"/>
            <a:ext cx="193357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tr-TR" sz="1200" dirty="0"/>
              <a:t>Toplu Taşıma Taşıt programının performansı</a:t>
            </a:r>
            <a:endParaRPr lang="en-US" sz="1200" dirty="0"/>
          </a:p>
        </p:txBody>
      </p:sp>
      <p:sp>
        <p:nvSpPr>
          <p:cNvPr id="25" name="Rectangle 124">
            <a:extLst>
              <a:ext uri="{FF2B5EF4-FFF2-40B4-BE49-F238E27FC236}">
                <a16:creationId xmlns:a16="http://schemas.microsoft.com/office/drawing/2014/main" id="{FD999A48-F19D-46C7-BF53-9ABE6916FAE7}"/>
              </a:ext>
            </a:extLst>
          </p:cNvPr>
          <p:cNvSpPr>
            <a:spLocks noChangeArrowheads="1"/>
          </p:cNvSpPr>
          <p:nvPr/>
        </p:nvSpPr>
        <p:spPr bwMode="auto">
          <a:xfrm>
            <a:off x="8959054" y="3684039"/>
            <a:ext cx="2174875"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tr-TR" sz="1200" dirty="0"/>
              <a:t>Mahalli sinyal öncelik talebi</a:t>
            </a:r>
            <a:endParaRPr lang="en-US" sz="1200" dirty="0"/>
          </a:p>
        </p:txBody>
      </p:sp>
      <p:sp>
        <p:nvSpPr>
          <p:cNvPr id="26" name="Rectangle 25">
            <a:extLst>
              <a:ext uri="{FF2B5EF4-FFF2-40B4-BE49-F238E27FC236}">
                <a16:creationId xmlns:a16="http://schemas.microsoft.com/office/drawing/2014/main" id="{15DF9A73-4D7B-4CB4-940E-440BDC7C9E96}"/>
              </a:ext>
            </a:extLst>
          </p:cNvPr>
          <p:cNvSpPr>
            <a:spLocks noChangeArrowheads="1"/>
          </p:cNvSpPr>
          <p:nvPr/>
        </p:nvSpPr>
        <p:spPr bwMode="auto">
          <a:xfrm>
            <a:off x="8227634" y="2179051"/>
            <a:ext cx="1531243" cy="1450651"/>
          </a:xfrm>
          <a:prstGeom prst="rect">
            <a:avLst/>
          </a:prstGeom>
          <a:solidFill>
            <a:srgbClr val="54565A"/>
          </a:solidFill>
          <a:ln w="12700">
            <a:solidFill>
              <a:schemeClr val="tx1"/>
            </a:solidFill>
            <a:miter lim="800000"/>
            <a:headEnd/>
            <a:tailEnd/>
          </a:ln>
          <a:effectLst/>
          <a:scene3d>
            <a:camera prst="orthographicFront"/>
            <a:lightRig rig="threePt" dir="t"/>
          </a:scene3d>
          <a:sp3d>
            <a:bevelT w="50800" h="50800"/>
          </a:sp3d>
        </p:spPr>
        <p:txBody>
          <a:bodyPr lIns="90488" tIns="44450" rIns="90488" bIns="44450" anchorCtr="1"/>
          <a:lstStyle/>
          <a:p>
            <a:pPr algn="ctr" eaLnBrk="0" hangingPunct="0">
              <a:defRPr/>
            </a:pPr>
            <a:r>
              <a:rPr lang="tr-TR" sz="1400" dirty="0">
                <a:solidFill>
                  <a:schemeClr val="bg1"/>
                </a:solidFill>
              </a:rPr>
              <a:t>Toplu Taşıma Aracı</a:t>
            </a:r>
            <a:endParaRPr lang="en-US" sz="1400" dirty="0">
              <a:solidFill>
                <a:schemeClr val="bg1"/>
              </a:solidFill>
            </a:endParaRPr>
          </a:p>
          <a:p>
            <a:pPr algn="ctr" eaLnBrk="0" latinLnBrk="1" hangingPunct="0">
              <a:defRPr/>
            </a:pPr>
            <a:endParaRPr lang="en-US" sz="1400" dirty="0">
              <a:solidFill>
                <a:schemeClr val="tx2"/>
              </a:solidFill>
            </a:endParaRPr>
          </a:p>
        </p:txBody>
      </p:sp>
      <p:sp>
        <p:nvSpPr>
          <p:cNvPr id="27" name="Rectangle 57">
            <a:extLst>
              <a:ext uri="{FF2B5EF4-FFF2-40B4-BE49-F238E27FC236}">
                <a16:creationId xmlns:a16="http://schemas.microsoft.com/office/drawing/2014/main" id="{DCB3B18E-9770-40E8-8139-E79D79096ED3}"/>
              </a:ext>
            </a:extLst>
          </p:cNvPr>
          <p:cNvSpPr>
            <a:spLocks noChangeArrowheads="1"/>
          </p:cNvSpPr>
          <p:nvPr/>
        </p:nvSpPr>
        <p:spPr bwMode="auto">
          <a:xfrm>
            <a:off x="9136854" y="1688551"/>
            <a:ext cx="2338387"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tr-TR" sz="1200" dirty="0"/>
              <a:t>Toplu Taşıma Taşıt </a:t>
            </a:r>
          </a:p>
          <a:p>
            <a:pPr eaLnBrk="0" hangingPunct="0"/>
            <a:r>
              <a:rPr lang="tr-TR" sz="1200" dirty="0"/>
              <a:t>operatörünün ekranı</a:t>
            </a:r>
            <a:endParaRPr lang="en-US" sz="1200" dirty="0"/>
          </a:p>
        </p:txBody>
      </p:sp>
      <p:sp>
        <p:nvSpPr>
          <p:cNvPr id="28" name="Rectangle 116">
            <a:extLst>
              <a:ext uri="{FF2B5EF4-FFF2-40B4-BE49-F238E27FC236}">
                <a16:creationId xmlns:a16="http://schemas.microsoft.com/office/drawing/2014/main" id="{C9448D07-6BE9-48E8-B15C-DB66319383D1}"/>
              </a:ext>
            </a:extLst>
          </p:cNvPr>
          <p:cNvSpPr>
            <a:spLocks noChangeArrowheads="1"/>
          </p:cNvSpPr>
          <p:nvPr/>
        </p:nvSpPr>
        <p:spPr bwMode="auto">
          <a:xfrm>
            <a:off x="6951776" y="1704426"/>
            <a:ext cx="1858054"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r>
              <a:rPr lang="tr-TR" sz="1200" dirty="0"/>
              <a:t>Toplu Taşıma operatörünün girdileri</a:t>
            </a:r>
            <a:endParaRPr lang="en-US" sz="1200" dirty="0"/>
          </a:p>
        </p:txBody>
      </p:sp>
      <p:sp>
        <p:nvSpPr>
          <p:cNvPr id="29" name="Line 109">
            <a:extLst>
              <a:ext uri="{FF2B5EF4-FFF2-40B4-BE49-F238E27FC236}">
                <a16:creationId xmlns:a16="http://schemas.microsoft.com/office/drawing/2014/main" id="{F086B5D3-4B3E-49EC-9AAC-1AFB5BF8825F}"/>
              </a:ext>
            </a:extLst>
          </p:cNvPr>
          <p:cNvSpPr>
            <a:spLocks noChangeShapeType="1"/>
          </p:cNvSpPr>
          <p:nvPr/>
        </p:nvSpPr>
        <p:spPr bwMode="auto">
          <a:xfrm flipV="1">
            <a:off x="8813004" y="1679026"/>
            <a:ext cx="0" cy="50006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111">
            <a:extLst>
              <a:ext uri="{FF2B5EF4-FFF2-40B4-BE49-F238E27FC236}">
                <a16:creationId xmlns:a16="http://schemas.microsoft.com/office/drawing/2014/main" id="{31F644C1-F171-4071-915B-FF2BB57A1ACA}"/>
              </a:ext>
            </a:extLst>
          </p:cNvPr>
          <p:cNvSpPr>
            <a:spLocks noChangeShapeType="1"/>
          </p:cNvSpPr>
          <p:nvPr/>
        </p:nvSpPr>
        <p:spPr bwMode="auto">
          <a:xfrm flipV="1">
            <a:off x="9157491" y="1679026"/>
            <a:ext cx="0" cy="5000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 name="Rectangle 101">
            <a:extLst>
              <a:ext uri="{FF2B5EF4-FFF2-40B4-BE49-F238E27FC236}">
                <a16:creationId xmlns:a16="http://schemas.microsoft.com/office/drawing/2014/main" id="{37F9EBEE-B57B-48E8-B3A9-2CCC24EC4CF1}"/>
              </a:ext>
            </a:extLst>
          </p:cNvPr>
          <p:cNvSpPr>
            <a:spLocks noChangeArrowheads="1"/>
          </p:cNvSpPr>
          <p:nvPr/>
        </p:nvSpPr>
        <p:spPr bwMode="auto">
          <a:xfrm>
            <a:off x="4856954" y="5281064"/>
            <a:ext cx="1371600" cy="381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tr-TR" sz="1000" dirty="0"/>
              <a:t>TYM Sinyal Kontrolü</a:t>
            </a:r>
            <a:endParaRPr lang="en-US" sz="1000" dirty="0"/>
          </a:p>
        </p:txBody>
      </p:sp>
      <p:sp>
        <p:nvSpPr>
          <p:cNvPr id="32" name="Rectangle 121">
            <a:extLst>
              <a:ext uri="{FF2B5EF4-FFF2-40B4-BE49-F238E27FC236}">
                <a16:creationId xmlns:a16="http://schemas.microsoft.com/office/drawing/2014/main" id="{A60BB2D0-B02B-4059-B2CF-E551E9160353}"/>
              </a:ext>
            </a:extLst>
          </p:cNvPr>
          <p:cNvSpPr>
            <a:spLocks noChangeArrowheads="1"/>
          </p:cNvSpPr>
          <p:nvPr/>
        </p:nvSpPr>
        <p:spPr bwMode="auto">
          <a:xfrm>
            <a:off x="4856954" y="4823864"/>
            <a:ext cx="1371600" cy="381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tr-TR" sz="1000" dirty="0"/>
              <a:t>TYM Çok </a:t>
            </a:r>
            <a:r>
              <a:rPr lang="tr-TR" sz="1000" dirty="0" err="1"/>
              <a:t>Modlu</a:t>
            </a:r>
            <a:r>
              <a:rPr lang="tr-TR" sz="1000" dirty="0"/>
              <a:t> </a:t>
            </a:r>
          </a:p>
          <a:p>
            <a:pPr algn="ctr">
              <a:defRPr/>
            </a:pPr>
            <a:r>
              <a:rPr lang="tr-TR" sz="1000" dirty="0"/>
              <a:t>Koordinasyon </a:t>
            </a:r>
            <a:endParaRPr lang="en-US" sz="1000" dirty="0"/>
          </a:p>
        </p:txBody>
      </p:sp>
      <p:sp>
        <p:nvSpPr>
          <p:cNvPr id="33" name="Rectangle 77">
            <a:extLst>
              <a:ext uri="{FF2B5EF4-FFF2-40B4-BE49-F238E27FC236}">
                <a16:creationId xmlns:a16="http://schemas.microsoft.com/office/drawing/2014/main" id="{08E50256-DFCD-474E-A990-75A2C1924FC4}"/>
              </a:ext>
            </a:extLst>
          </p:cNvPr>
          <p:cNvSpPr>
            <a:spLocks noChangeArrowheads="1"/>
          </p:cNvSpPr>
          <p:nvPr/>
        </p:nvSpPr>
        <p:spPr bwMode="auto">
          <a:xfrm>
            <a:off x="4895054" y="2755352"/>
            <a:ext cx="1295400" cy="76041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tr-TR" sz="1000" dirty="0"/>
              <a:t>Toplu Taşıma</a:t>
            </a:r>
          </a:p>
          <a:p>
            <a:pPr algn="ctr">
              <a:defRPr/>
            </a:pPr>
            <a:r>
              <a:rPr lang="tr-TR" sz="1000" dirty="0"/>
              <a:t>Merkezi </a:t>
            </a:r>
          </a:p>
          <a:p>
            <a:pPr algn="ctr">
              <a:defRPr/>
            </a:pPr>
            <a:r>
              <a:rPr lang="tr-TR" sz="1000" dirty="0"/>
              <a:t>Sinyal Önceliği</a:t>
            </a:r>
            <a:endParaRPr lang="en-US" sz="1000" dirty="0"/>
          </a:p>
        </p:txBody>
      </p:sp>
      <p:sp>
        <p:nvSpPr>
          <p:cNvPr id="34" name="Rectangle 103">
            <a:extLst>
              <a:ext uri="{FF2B5EF4-FFF2-40B4-BE49-F238E27FC236}">
                <a16:creationId xmlns:a16="http://schemas.microsoft.com/office/drawing/2014/main" id="{7B512426-85D6-490B-9DB5-E1BD5FAB4BAD}"/>
              </a:ext>
            </a:extLst>
          </p:cNvPr>
          <p:cNvSpPr>
            <a:spLocks noChangeArrowheads="1"/>
          </p:cNvSpPr>
          <p:nvPr/>
        </p:nvSpPr>
        <p:spPr bwMode="auto">
          <a:xfrm>
            <a:off x="8346279" y="5258839"/>
            <a:ext cx="1295400" cy="381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tr-TR" sz="1000" dirty="0"/>
              <a:t>Kara Yolu Sinyal </a:t>
            </a:r>
          </a:p>
          <a:p>
            <a:pPr algn="ctr">
              <a:defRPr/>
            </a:pPr>
            <a:r>
              <a:rPr lang="tr-TR" sz="1000" dirty="0"/>
              <a:t>Önceliği</a:t>
            </a:r>
            <a:endParaRPr lang="en-US" sz="1000" dirty="0"/>
          </a:p>
        </p:txBody>
      </p:sp>
      <p:sp>
        <p:nvSpPr>
          <p:cNvPr id="35" name="Rectangle 79">
            <a:extLst>
              <a:ext uri="{FF2B5EF4-FFF2-40B4-BE49-F238E27FC236}">
                <a16:creationId xmlns:a16="http://schemas.microsoft.com/office/drawing/2014/main" id="{8D59648C-F147-496F-8DB9-816C4CE1FD05}"/>
              </a:ext>
            </a:extLst>
          </p:cNvPr>
          <p:cNvSpPr>
            <a:spLocks noChangeArrowheads="1"/>
          </p:cNvSpPr>
          <p:nvPr/>
        </p:nvSpPr>
        <p:spPr bwMode="auto">
          <a:xfrm>
            <a:off x="8346279" y="2935051"/>
            <a:ext cx="1295400" cy="61881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tr-TR" sz="1000" dirty="0"/>
              <a:t>Taşıt içi</a:t>
            </a:r>
          </a:p>
          <a:p>
            <a:pPr algn="ctr">
              <a:defRPr/>
            </a:pPr>
            <a:r>
              <a:rPr lang="tr-TR" sz="1000" dirty="0"/>
              <a:t>Toplu Taşıma </a:t>
            </a:r>
          </a:p>
          <a:p>
            <a:pPr algn="ctr">
              <a:defRPr/>
            </a:pPr>
            <a:r>
              <a:rPr lang="tr-TR" sz="1000" dirty="0"/>
              <a:t>Sinyal Önceliği</a:t>
            </a:r>
            <a:endParaRPr lang="en-US" sz="1000" dirty="0"/>
          </a:p>
        </p:txBody>
      </p:sp>
      <p:sp>
        <p:nvSpPr>
          <p:cNvPr id="36" name="AutoShape 81">
            <a:extLst>
              <a:ext uri="{FF2B5EF4-FFF2-40B4-BE49-F238E27FC236}">
                <a16:creationId xmlns:a16="http://schemas.microsoft.com/office/drawing/2014/main" id="{88AFDD8B-ED95-4223-8349-19920EA21A40}"/>
              </a:ext>
            </a:extLst>
          </p:cNvPr>
          <p:cNvSpPr>
            <a:spLocks noChangeArrowheads="1"/>
          </p:cNvSpPr>
          <p:nvPr/>
        </p:nvSpPr>
        <p:spPr bwMode="auto">
          <a:xfrm flipH="1">
            <a:off x="4728366" y="1221825"/>
            <a:ext cx="1677528" cy="457200"/>
          </a:xfrm>
          <a:prstGeom prst="roundRect">
            <a:avLst>
              <a:gd name="adj" fmla="val 35671"/>
            </a:avLst>
          </a:prstGeom>
          <a:solidFill>
            <a:srgbClr val="C00000"/>
          </a:solidFill>
          <a:ln w="12700">
            <a:solidFill>
              <a:schemeClr val="tx1"/>
            </a:solidFill>
            <a:round/>
            <a:headEnd/>
            <a:tailEnd/>
          </a:ln>
          <a:effectLst/>
          <a:scene3d>
            <a:camera prst="orthographicFront"/>
            <a:lightRig rig="threePt" dir="t"/>
          </a:scene3d>
          <a:sp3d>
            <a:bevelT/>
          </a:sp3d>
        </p:spPr>
        <p:txBody>
          <a:bodyPr wrap="none" lIns="90488" tIns="44450" rIns="90488" bIns="44450" anchor="ctr"/>
          <a:lstStyle/>
          <a:p>
            <a:pPr algn="ctr" eaLnBrk="0" hangingPunct="0">
              <a:spcBef>
                <a:spcPts val="0"/>
              </a:spcBef>
              <a:buSzPct val="50000"/>
              <a:buFont typeface="Wingdings 2" pitchFamily="18" charset="2"/>
              <a:buNone/>
              <a:defRPr/>
            </a:pPr>
            <a:r>
              <a:rPr lang="tr-TR" sz="1200" dirty="0">
                <a:solidFill>
                  <a:schemeClr val="bg1"/>
                </a:solidFill>
                <a:latin typeface="Arial" charset="0"/>
                <a:cs typeface="+mn-cs"/>
              </a:rPr>
              <a:t>Toplu Taşıma İşletme</a:t>
            </a:r>
          </a:p>
          <a:p>
            <a:pPr algn="ctr" eaLnBrk="0" hangingPunct="0">
              <a:spcBef>
                <a:spcPts val="0"/>
              </a:spcBef>
              <a:buSzPct val="50000"/>
              <a:buFont typeface="Wingdings 2" pitchFamily="18" charset="2"/>
              <a:buNone/>
              <a:defRPr/>
            </a:pPr>
            <a:r>
              <a:rPr lang="tr-TR" sz="1200" dirty="0">
                <a:solidFill>
                  <a:schemeClr val="bg1"/>
                </a:solidFill>
                <a:latin typeface="Arial" charset="0"/>
                <a:cs typeface="+mn-cs"/>
              </a:rPr>
              <a:t>Personeli</a:t>
            </a:r>
            <a:endParaRPr lang="en-US" sz="1200" dirty="0">
              <a:solidFill>
                <a:schemeClr val="bg1"/>
              </a:solidFill>
              <a:latin typeface="Arial" charset="0"/>
              <a:cs typeface="+mn-cs"/>
            </a:endParaRPr>
          </a:p>
        </p:txBody>
      </p:sp>
      <p:sp>
        <p:nvSpPr>
          <p:cNvPr id="37" name="Rectangle 57">
            <a:extLst>
              <a:ext uri="{FF2B5EF4-FFF2-40B4-BE49-F238E27FC236}">
                <a16:creationId xmlns:a16="http://schemas.microsoft.com/office/drawing/2014/main" id="{45CE27E0-53AD-43BD-8004-D692C9F416D7}"/>
              </a:ext>
            </a:extLst>
          </p:cNvPr>
          <p:cNvSpPr>
            <a:spLocks noChangeArrowheads="1"/>
          </p:cNvSpPr>
          <p:nvPr/>
        </p:nvSpPr>
        <p:spPr bwMode="auto">
          <a:xfrm>
            <a:off x="5695154" y="1688551"/>
            <a:ext cx="2078497"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tr-TR" sz="1200" dirty="0"/>
              <a:t>Toplu Taşıma operasyon durumu</a:t>
            </a:r>
            <a:endParaRPr lang="en-US" sz="1200" dirty="0"/>
          </a:p>
        </p:txBody>
      </p:sp>
      <p:sp>
        <p:nvSpPr>
          <p:cNvPr id="38" name="Rectangle 116">
            <a:extLst>
              <a:ext uri="{FF2B5EF4-FFF2-40B4-BE49-F238E27FC236}">
                <a16:creationId xmlns:a16="http://schemas.microsoft.com/office/drawing/2014/main" id="{6DFFBC53-3514-4FEB-BDCB-D2E3FAFCBB18}"/>
              </a:ext>
            </a:extLst>
          </p:cNvPr>
          <p:cNvSpPr>
            <a:spLocks noChangeArrowheads="1"/>
          </p:cNvSpPr>
          <p:nvPr/>
        </p:nvSpPr>
        <p:spPr bwMode="auto">
          <a:xfrm>
            <a:off x="3356766" y="1704426"/>
            <a:ext cx="200977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r>
              <a:rPr lang="tr-TR" sz="1200" dirty="0"/>
              <a:t>Toplu Taşıma operasyon personelinin girdileri</a:t>
            </a:r>
            <a:endParaRPr lang="en-US" sz="1200" dirty="0"/>
          </a:p>
        </p:txBody>
      </p:sp>
      <p:sp>
        <p:nvSpPr>
          <p:cNvPr id="39" name="Line 109">
            <a:extLst>
              <a:ext uri="{FF2B5EF4-FFF2-40B4-BE49-F238E27FC236}">
                <a16:creationId xmlns:a16="http://schemas.microsoft.com/office/drawing/2014/main" id="{452B518B-647E-48DA-9403-7C2FE0163129}"/>
              </a:ext>
            </a:extLst>
          </p:cNvPr>
          <p:cNvSpPr>
            <a:spLocks noChangeShapeType="1"/>
          </p:cNvSpPr>
          <p:nvPr/>
        </p:nvSpPr>
        <p:spPr bwMode="auto">
          <a:xfrm flipV="1">
            <a:off x="5371304" y="1679026"/>
            <a:ext cx="0" cy="50006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111">
            <a:extLst>
              <a:ext uri="{FF2B5EF4-FFF2-40B4-BE49-F238E27FC236}">
                <a16:creationId xmlns:a16="http://schemas.microsoft.com/office/drawing/2014/main" id="{6D4B4B1C-BD5F-4825-B764-A58016F8C8F9}"/>
              </a:ext>
            </a:extLst>
          </p:cNvPr>
          <p:cNvSpPr>
            <a:spLocks noChangeShapeType="1"/>
          </p:cNvSpPr>
          <p:nvPr/>
        </p:nvSpPr>
        <p:spPr bwMode="auto">
          <a:xfrm flipV="1">
            <a:off x="5714204" y="1679026"/>
            <a:ext cx="0" cy="5000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 name="Metin Yer Tutucusu 3">
            <a:extLst>
              <a:ext uri="{FF2B5EF4-FFF2-40B4-BE49-F238E27FC236}">
                <a16:creationId xmlns:a16="http://schemas.microsoft.com/office/drawing/2014/main" id="{EDDF2B50-64EF-4C3A-8EF1-F4D9CCE9010D}"/>
              </a:ext>
            </a:extLst>
          </p:cNvPr>
          <p:cNvSpPr>
            <a:spLocks noGrp="1"/>
          </p:cNvSpPr>
          <p:nvPr>
            <p:ph type="body" idx="1"/>
          </p:nvPr>
        </p:nvSpPr>
        <p:spPr>
          <a:xfrm>
            <a:off x="716759" y="2410696"/>
            <a:ext cx="2635476" cy="2036617"/>
          </a:xfrm>
        </p:spPr>
        <p:txBody>
          <a:bodyPr anchor="ctr">
            <a:normAutofit/>
          </a:bodyPr>
          <a:lstStyle/>
          <a:p>
            <a:pPr>
              <a:lnSpc>
                <a:spcPct val="150000"/>
              </a:lnSpc>
              <a:spcBef>
                <a:spcPts val="0"/>
              </a:spcBef>
            </a:pPr>
            <a:r>
              <a:rPr lang="tr-TR" sz="2800" b="0" dirty="0"/>
              <a:t>Akıllı Ulaşım Sistemleri Mimarisi</a:t>
            </a:r>
          </a:p>
        </p:txBody>
      </p:sp>
    </p:spTree>
    <p:extLst>
      <p:ext uri="{BB962C8B-B14F-4D97-AF65-F5344CB8AC3E}">
        <p14:creationId xmlns:p14="http://schemas.microsoft.com/office/powerpoint/2010/main" val="4087628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Metin Yer Tutucusu 3">
            <a:extLst>
              <a:ext uri="{FF2B5EF4-FFF2-40B4-BE49-F238E27FC236}">
                <a16:creationId xmlns:a16="http://schemas.microsoft.com/office/drawing/2014/main" id="{EDDF2B50-64EF-4C3A-8EF1-F4D9CCE9010D}"/>
              </a:ext>
            </a:extLst>
          </p:cNvPr>
          <p:cNvSpPr>
            <a:spLocks noGrp="1"/>
          </p:cNvSpPr>
          <p:nvPr>
            <p:ph type="body" idx="1"/>
          </p:nvPr>
        </p:nvSpPr>
        <p:spPr>
          <a:xfrm>
            <a:off x="338357" y="645110"/>
            <a:ext cx="4741739" cy="672204"/>
          </a:xfrm>
        </p:spPr>
        <p:txBody>
          <a:bodyPr anchor="ctr">
            <a:normAutofit/>
          </a:bodyPr>
          <a:lstStyle/>
          <a:p>
            <a:pPr algn="l">
              <a:lnSpc>
                <a:spcPct val="150000"/>
              </a:lnSpc>
              <a:spcBef>
                <a:spcPts val="0"/>
              </a:spcBef>
            </a:pPr>
            <a:r>
              <a:rPr lang="tr-TR" sz="2800" b="0" dirty="0"/>
              <a:t>Sıkışıklık Ücretlendirmesi</a:t>
            </a:r>
          </a:p>
        </p:txBody>
      </p:sp>
      <p:sp>
        <p:nvSpPr>
          <p:cNvPr id="2" name="Dikdörtgen 1">
            <a:extLst>
              <a:ext uri="{FF2B5EF4-FFF2-40B4-BE49-F238E27FC236}">
                <a16:creationId xmlns:a16="http://schemas.microsoft.com/office/drawing/2014/main" id="{4768A995-4EC4-4E6D-8428-BAB50C7D6A1C}"/>
              </a:ext>
            </a:extLst>
          </p:cNvPr>
          <p:cNvSpPr/>
          <p:nvPr/>
        </p:nvSpPr>
        <p:spPr>
          <a:xfrm>
            <a:off x="338357" y="1317314"/>
            <a:ext cx="11515286" cy="5065233"/>
          </a:xfrm>
          <a:prstGeom prst="rect">
            <a:avLst/>
          </a:prstGeom>
        </p:spPr>
        <p:txBody>
          <a:bodyPr wrap="square">
            <a:spAutoFit/>
          </a:bodyPr>
          <a:lstStyle/>
          <a:p>
            <a:pPr>
              <a:lnSpc>
                <a:spcPct val="125000"/>
              </a:lnSpc>
            </a:pPr>
            <a:r>
              <a:rPr lang="tr-TR" sz="2000" dirty="0">
                <a:latin typeface="Corbel" panose="020B0503020204020204" pitchFamily="34" charset="0"/>
              </a:rPr>
              <a:t>Kişi başına düşen yolculuğun çevreye etkisinin azaltılması, şehir merkezlerinin daha yaşanabilir olması ve bireysel otomobil yolculuklarının kısıtlanması amacıyla bazı şehirlerde kısıtlamalar yapılmakla birlikte bazı şehirler ve bölgeler ücretlendirme politikaları uygulamaktadır. </a:t>
            </a:r>
          </a:p>
          <a:p>
            <a:pPr marL="742950" lvl="1" indent="-285750">
              <a:lnSpc>
                <a:spcPct val="125000"/>
              </a:lnSpc>
              <a:buFontTx/>
              <a:buChar char="-"/>
            </a:pPr>
            <a:r>
              <a:rPr lang="tr-TR" sz="2000" dirty="0">
                <a:solidFill>
                  <a:srgbClr val="C00000"/>
                </a:solidFill>
                <a:latin typeface="Corbel" panose="020B0503020204020204" pitchFamily="34" charset="0"/>
              </a:rPr>
              <a:t>Şerit ve Yol Ücretlendirmesi</a:t>
            </a:r>
          </a:p>
          <a:p>
            <a:pPr lvl="1">
              <a:lnSpc>
                <a:spcPct val="125000"/>
              </a:lnSpc>
            </a:pPr>
            <a:r>
              <a:rPr lang="tr-TR" sz="2000" dirty="0">
                <a:latin typeface="Corbel" panose="020B0503020204020204" pitchFamily="34" charset="0"/>
              </a:rPr>
              <a:t>Yol ücretlendirmesi özellikle çevre yolları, iki büyük metropol şehri bağlayan otoyollarda şeritlerin ücretlendirilmesi veya köprü, tünel gibi darboğaz olabilecek ve sıkışıklığın görüldüğü yollar ücretlendirilmektedir. </a:t>
            </a:r>
          </a:p>
          <a:p>
            <a:pPr marL="742950" lvl="1" indent="-285750">
              <a:lnSpc>
                <a:spcPct val="125000"/>
              </a:lnSpc>
              <a:buFontTx/>
              <a:buChar char="-"/>
            </a:pPr>
            <a:r>
              <a:rPr lang="tr-TR" sz="2000" dirty="0">
                <a:solidFill>
                  <a:srgbClr val="C00000"/>
                </a:solidFill>
                <a:latin typeface="Corbel" panose="020B0503020204020204" pitchFamily="34" charset="0"/>
              </a:rPr>
              <a:t>Alan Ücretlendirmesi</a:t>
            </a:r>
          </a:p>
          <a:p>
            <a:pPr lvl="1">
              <a:lnSpc>
                <a:spcPct val="125000"/>
              </a:lnSpc>
            </a:pPr>
            <a:r>
              <a:rPr lang="tr-TR" sz="2000" dirty="0">
                <a:latin typeface="Corbel" panose="020B0503020204020204" pitchFamily="34" charset="0"/>
              </a:rPr>
              <a:t>Alan ücretlendirmesi tüm bir alanı ve çoğunlukla da şehir merkezinin belirlenmiş alanını kapsadığı için yolculuk öncesi otomobil kullanma kararını etkileyebilmektedir. </a:t>
            </a:r>
          </a:p>
          <a:p>
            <a:pPr marL="742950" lvl="1" indent="-285750">
              <a:lnSpc>
                <a:spcPct val="125000"/>
              </a:lnSpc>
              <a:buFontTx/>
              <a:buChar char="-"/>
            </a:pPr>
            <a:r>
              <a:rPr lang="tr-TR" sz="2000" dirty="0">
                <a:solidFill>
                  <a:srgbClr val="C00000"/>
                </a:solidFill>
                <a:latin typeface="Corbel" panose="020B0503020204020204" pitchFamily="34" charset="0"/>
              </a:rPr>
              <a:t>Dinamik Ücretlendirme</a:t>
            </a:r>
          </a:p>
          <a:p>
            <a:pPr lvl="1">
              <a:lnSpc>
                <a:spcPct val="125000"/>
              </a:lnSpc>
            </a:pPr>
            <a:r>
              <a:rPr lang="tr-TR" sz="2000" dirty="0">
                <a:latin typeface="Corbel" panose="020B0503020204020204" pitchFamily="34" charset="0"/>
              </a:rPr>
              <a:t>İster alan isterse şerit veya yol ücretlendirmesi olsun, ücretlendirme günün belirli saatlerine göre veya trafik durumuna göre dinamik olarak ücretlendirilebilir. </a:t>
            </a:r>
            <a:endParaRPr lang="en-US" sz="2000" dirty="0">
              <a:latin typeface="Corbel" panose="020B0503020204020204" pitchFamily="34" charset="0"/>
            </a:endParaRPr>
          </a:p>
        </p:txBody>
      </p:sp>
    </p:spTree>
    <p:extLst>
      <p:ext uri="{BB962C8B-B14F-4D97-AF65-F5344CB8AC3E}">
        <p14:creationId xmlns:p14="http://schemas.microsoft.com/office/powerpoint/2010/main" val="3372530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s the charge? - Donald Trump considers congestion pricing for American  cities | Gulliver | The Economist">
            <a:extLst>
              <a:ext uri="{FF2B5EF4-FFF2-40B4-BE49-F238E27FC236}">
                <a16:creationId xmlns:a16="http://schemas.microsoft.com/office/drawing/2014/main" id="{0E6306B5-926F-49B5-A025-0F1C8A3AAE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730"/>
          <a:stretch/>
        </p:blipFill>
        <p:spPr bwMode="auto">
          <a:xfrm>
            <a:off x="7882890" y="1085739"/>
            <a:ext cx="3970020" cy="25588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onic Road Pricing turns 20 in April: Notable milestones over the  years, Transport News &amp; Top Stories - The Straits Times">
            <a:extLst>
              <a:ext uri="{FF2B5EF4-FFF2-40B4-BE49-F238E27FC236}">
                <a16:creationId xmlns:a16="http://schemas.microsoft.com/office/drawing/2014/main" id="{5AAA7134-E2ED-4DEB-AED5-A227FC152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1085739"/>
            <a:ext cx="3874770" cy="25718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T Lanes Marketing Toolkit - HOT Lanes, Cool Facts - FHWA Office of  Operations">
            <a:extLst>
              <a:ext uri="{FF2B5EF4-FFF2-40B4-BE49-F238E27FC236}">
                <a16:creationId xmlns:a16="http://schemas.microsoft.com/office/drawing/2014/main" id="{197DDBF9-C8D9-4B96-9266-AE3E5B16C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890" y="3886218"/>
            <a:ext cx="3970020" cy="24204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othenburg to implement congestion charging | ITS International">
            <a:extLst>
              <a:ext uri="{FF2B5EF4-FFF2-40B4-BE49-F238E27FC236}">
                <a16:creationId xmlns:a16="http://schemas.microsoft.com/office/drawing/2014/main" id="{0E9CA87A-CCFF-4E82-8330-1EDA652829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648"/>
          <a:stretch/>
        </p:blipFill>
        <p:spPr bwMode="auto">
          <a:xfrm>
            <a:off x="3769568" y="3886218"/>
            <a:ext cx="3877102" cy="242045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6B3B1444-CFAE-443F-A7E9-9D9D65A5D6BE}"/>
              </a:ext>
            </a:extLst>
          </p:cNvPr>
          <p:cNvSpPr txBox="1"/>
          <p:nvPr/>
        </p:nvSpPr>
        <p:spPr>
          <a:xfrm>
            <a:off x="10465024" y="5860165"/>
            <a:ext cx="1911350" cy="369332"/>
          </a:xfrm>
          <a:prstGeom prst="rect">
            <a:avLst/>
          </a:prstGeom>
          <a:noFill/>
        </p:spPr>
        <p:txBody>
          <a:bodyPr wrap="square" rtlCol="0">
            <a:spAutoFit/>
          </a:bodyPr>
          <a:lstStyle/>
          <a:p>
            <a:r>
              <a:rPr lang="tr-TR" b="1" dirty="0">
                <a:solidFill>
                  <a:schemeClr val="bg1"/>
                </a:solidFill>
              </a:rPr>
              <a:t>Minneapolis</a:t>
            </a:r>
            <a:endParaRPr lang="en-US" b="1" dirty="0">
              <a:solidFill>
                <a:schemeClr val="bg1"/>
              </a:solidFill>
            </a:endParaRPr>
          </a:p>
        </p:txBody>
      </p:sp>
      <p:sp>
        <p:nvSpPr>
          <p:cNvPr id="9" name="Metin kutusu 8">
            <a:extLst>
              <a:ext uri="{FF2B5EF4-FFF2-40B4-BE49-F238E27FC236}">
                <a16:creationId xmlns:a16="http://schemas.microsoft.com/office/drawing/2014/main" id="{3F29D872-4D2B-444D-8451-4BC64BD58C06}"/>
              </a:ext>
            </a:extLst>
          </p:cNvPr>
          <p:cNvSpPr txBox="1"/>
          <p:nvPr/>
        </p:nvSpPr>
        <p:spPr>
          <a:xfrm>
            <a:off x="8075303" y="3288286"/>
            <a:ext cx="1911350" cy="369332"/>
          </a:xfrm>
          <a:prstGeom prst="rect">
            <a:avLst/>
          </a:prstGeom>
          <a:noFill/>
        </p:spPr>
        <p:txBody>
          <a:bodyPr wrap="square" rtlCol="0">
            <a:spAutoFit/>
          </a:bodyPr>
          <a:lstStyle/>
          <a:p>
            <a:r>
              <a:rPr lang="tr-TR" b="1" dirty="0">
                <a:solidFill>
                  <a:schemeClr val="bg1"/>
                </a:solidFill>
              </a:rPr>
              <a:t>Londra</a:t>
            </a:r>
            <a:endParaRPr lang="en-US" b="1" dirty="0">
              <a:solidFill>
                <a:schemeClr val="bg1"/>
              </a:solidFill>
            </a:endParaRPr>
          </a:p>
        </p:txBody>
      </p:sp>
      <p:sp>
        <p:nvSpPr>
          <p:cNvPr id="10" name="Metin kutusu 9">
            <a:extLst>
              <a:ext uri="{FF2B5EF4-FFF2-40B4-BE49-F238E27FC236}">
                <a16:creationId xmlns:a16="http://schemas.microsoft.com/office/drawing/2014/main" id="{D219B69A-CB89-4F1D-B1AE-4B1248C8EA62}"/>
              </a:ext>
            </a:extLst>
          </p:cNvPr>
          <p:cNvSpPr txBox="1"/>
          <p:nvPr/>
        </p:nvSpPr>
        <p:spPr>
          <a:xfrm>
            <a:off x="6141494" y="3288899"/>
            <a:ext cx="1911350" cy="369332"/>
          </a:xfrm>
          <a:prstGeom prst="rect">
            <a:avLst/>
          </a:prstGeom>
          <a:noFill/>
        </p:spPr>
        <p:txBody>
          <a:bodyPr wrap="square" rtlCol="0">
            <a:spAutoFit/>
          </a:bodyPr>
          <a:lstStyle/>
          <a:p>
            <a:r>
              <a:rPr lang="tr-TR" b="1" dirty="0">
                <a:solidFill>
                  <a:schemeClr val="bg1"/>
                </a:solidFill>
              </a:rPr>
              <a:t>Singapur</a:t>
            </a:r>
            <a:endParaRPr lang="en-US" dirty="0">
              <a:solidFill>
                <a:schemeClr val="bg1"/>
              </a:solidFill>
            </a:endParaRPr>
          </a:p>
        </p:txBody>
      </p:sp>
      <p:sp>
        <p:nvSpPr>
          <p:cNvPr id="11" name="Metin kutusu 10">
            <a:extLst>
              <a:ext uri="{FF2B5EF4-FFF2-40B4-BE49-F238E27FC236}">
                <a16:creationId xmlns:a16="http://schemas.microsoft.com/office/drawing/2014/main" id="{0BB51161-F719-4381-BDD5-531FD9E384C9}"/>
              </a:ext>
            </a:extLst>
          </p:cNvPr>
          <p:cNvSpPr txBox="1"/>
          <p:nvPr/>
        </p:nvSpPr>
        <p:spPr>
          <a:xfrm>
            <a:off x="6161621" y="5860165"/>
            <a:ext cx="1911350" cy="369332"/>
          </a:xfrm>
          <a:prstGeom prst="rect">
            <a:avLst/>
          </a:prstGeom>
          <a:noFill/>
        </p:spPr>
        <p:txBody>
          <a:bodyPr wrap="square" rtlCol="0">
            <a:spAutoFit/>
          </a:bodyPr>
          <a:lstStyle/>
          <a:p>
            <a:r>
              <a:rPr lang="tr-TR" b="1" dirty="0">
                <a:solidFill>
                  <a:schemeClr val="bg1"/>
                </a:solidFill>
              </a:rPr>
              <a:t>Stockholm</a:t>
            </a:r>
            <a:endParaRPr lang="en-US" b="1" dirty="0">
              <a:solidFill>
                <a:schemeClr val="bg1"/>
              </a:solidFill>
            </a:endParaRPr>
          </a:p>
        </p:txBody>
      </p:sp>
      <p:sp>
        <p:nvSpPr>
          <p:cNvPr id="12" name="Metin Yer Tutucusu 3">
            <a:extLst>
              <a:ext uri="{FF2B5EF4-FFF2-40B4-BE49-F238E27FC236}">
                <a16:creationId xmlns:a16="http://schemas.microsoft.com/office/drawing/2014/main" id="{FB371C32-02E2-4C79-80B1-26BFAF4723EB}"/>
              </a:ext>
            </a:extLst>
          </p:cNvPr>
          <p:cNvSpPr>
            <a:spLocks noGrp="1"/>
          </p:cNvSpPr>
          <p:nvPr>
            <p:ph type="body" idx="1"/>
          </p:nvPr>
        </p:nvSpPr>
        <p:spPr>
          <a:xfrm>
            <a:off x="716759" y="2410696"/>
            <a:ext cx="2635476" cy="2036617"/>
          </a:xfrm>
        </p:spPr>
        <p:txBody>
          <a:bodyPr anchor="ctr">
            <a:normAutofit/>
          </a:bodyPr>
          <a:lstStyle/>
          <a:p>
            <a:pPr>
              <a:lnSpc>
                <a:spcPct val="150000"/>
              </a:lnSpc>
              <a:spcBef>
                <a:spcPts val="0"/>
              </a:spcBef>
            </a:pPr>
            <a:r>
              <a:rPr lang="tr-TR" sz="2800" b="0" dirty="0"/>
              <a:t>Sıkışıklık Ücretlendirmesi</a:t>
            </a:r>
          </a:p>
        </p:txBody>
      </p:sp>
    </p:spTree>
    <p:extLst>
      <p:ext uri="{BB962C8B-B14F-4D97-AF65-F5344CB8AC3E}">
        <p14:creationId xmlns:p14="http://schemas.microsoft.com/office/powerpoint/2010/main" val="2094100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391DE2D4-AA1D-4883-ADA0-E72455477D0B}"/>
              </a:ext>
            </a:extLst>
          </p:cNvPr>
          <p:cNvSpPr>
            <a:spLocks noGrp="1"/>
          </p:cNvSpPr>
          <p:nvPr>
            <p:ph type="body" idx="1"/>
          </p:nvPr>
        </p:nvSpPr>
        <p:spPr>
          <a:xfrm>
            <a:off x="8826274" y="1933575"/>
            <a:ext cx="2679926" cy="2990850"/>
          </a:xfrm>
        </p:spPr>
        <p:txBody>
          <a:bodyPr anchor="ctr">
            <a:normAutofit/>
          </a:bodyPr>
          <a:lstStyle/>
          <a:p>
            <a:pPr>
              <a:lnSpc>
                <a:spcPct val="150000"/>
              </a:lnSpc>
            </a:pPr>
            <a:r>
              <a:rPr lang="tr-TR" sz="2800" b="0" dirty="0"/>
              <a:t>Araç ve Yolculuk Paylaşım ve Araç Havuzu Uygulaması</a:t>
            </a:r>
          </a:p>
        </p:txBody>
      </p:sp>
      <p:sp>
        <p:nvSpPr>
          <p:cNvPr id="5" name="İçerik Yer Tutucusu 4">
            <a:extLst>
              <a:ext uri="{FF2B5EF4-FFF2-40B4-BE49-F238E27FC236}">
                <a16:creationId xmlns:a16="http://schemas.microsoft.com/office/drawing/2014/main" id="{F81D6348-81A7-4101-BB7D-37404DB14A31}"/>
              </a:ext>
            </a:extLst>
          </p:cNvPr>
          <p:cNvSpPr>
            <a:spLocks noGrp="1"/>
          </p:cNvSpPr>
          <p:nvPr>
            <p:ph sz="quarter" idx="4"/>
          </p:nvPr>
        </p:nvSpPr>
        <p:spPr>
          <a:xfrm>
            <a:off x="4419600" y="970748"/>
            <a:ext cx="4019551" cy="4948035"/>
          </a:xfrm>
        </p:spPr>
        <p:txBody>
          <a:bodyPr>
            <a:normAutofit/>
          </a:bodyPr>
          <a:lstStyle/>
          <a:p>
            <a:pPr marL="0" indent="0">
              <a:lnSpc>
                <a:spcPct val="150000"/>
              </a:lnSpc>
              <a:buNone/>
            </a:pPr>
            <a:r>
              <a:rPr lang="tr-TR" sz="2000" dirty="0"/>
              <a:t>Aynı yönde giden farkı yolcuların  birlikte yolculuk yapmalarını ve yol masraflarından tasarruf etmelerini sağlayan anlık ya da planlı bir ulaşım yöntemidir.</a:t>
            </a:r>
          </a:p>
        </p:txBody>
      </p:sp>
      <p:pic>
        <p:nvPicPr>
          <p:cNvPr id="2052" name="Picture 4" descr="Yeni Nesil Mobilite: Araç Paylaşım Sistemleri - jayjay 21jayjay 21">
            <a:extLst>
              <a:ext uri="{FF2B5EF4-FFF2-40B4-BE49-F238E27FC236}">
                <a16:creationId xmlns:a16="http://schemas.microsoft.com/office/drawing/2014/main" id="{6A104849-95F3-4596-AC97-FB2454BC0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26" y="3812381"/>
            <a:ext cx="5284142" cy="22240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on Anda Bayram Tatili Planı Yapanlar İçin Çare Araç Paylaşım Servislerinde  | Fintechtime">
            <a:extLst>
              <a:ext uri="{FF2B5EF4-FFF2-40B4-BE49-F238E27FC236}">
                <a16:creationId xmlns:a16="http://schemas.microsoft.com/office/drawing/2014/main" id="{71D95382-BCAC-4273-99D2-997FBA6948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43"/>
          <a:stretch/>
        </p:blipFill>
        <p:spPr bwMode="auto">
          <a:xfrm>
            <a:off x="573026" y="970748"/>
            <a:ext cx="3662352" cy="27432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Dikdörtgen 7">
            <a:extLst>
              <a:ext uri="{FF2B5EF4-FFF2-40B4-BE49-F238E27FC236}">
                <a16:creationId xmlns:a16="http://schemas.microsoft.com/office/drawing/2014/main" id="{5495A1B2-90E2-487A-AB68-AC0A6A928F98}"/>
              </a:ext>
            </a:extLst>
          </p:cNvPr>
          <p:cNvSpPr/>
          <p:nvPr/>
        </p:nvSpPr>
        <p:spPr>
          <a:xfrm>
            <a:off x="0" y="6087085"/>
            <a:ext cx="7514030" cy="338554"/>
          </a:xfrm>
          <a:prstGeom prst="rect">
            <a:avLst/>
          </a:prstGeom>
        </p:spPr>
        <p:txBody>
          <a:bodyPr wrap="square">
            <a:spAutoFit/>
          </a:bodyPr>
          <a:lstStyle/>
          <a:p>
            <a:r>
              <a:rPr lang="tr-TR" sz="1600" i="1" dirty="0">
                <a:latin typeface="Corbel" panose="020B0503020204020204" pitchFamily="34" charset="0"/>
              </a:rPr>
              <a:t>Ulusal Akıllı Ulaşım Sistemleri Strateji Belgesi ve 2020-2023 Eylem Planı</a:t>
            </a:r>
          </a:p>
        </p:txBody>
      </p:sp>
    </p:spTree>
    <p:extLst>
      <p:ext uri="{BB962C8B-B14F-4D97-AF65-F5344CB8AC3E}">
        <p14:creationId xmlns:p14="http://schemas.microsoft.com/office/powerpoint/2010/main" val="4049942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391DE2D4-AA1D-4883-ADA0-E72455477D0B}"/>
              </a:ext>
            </a:extLst>
          </p:cNvPr>
          <p:cNvSpPr>
            <a:spLocks noGrp="1"/>
          </p:cNvSpPr>
          <p:nvPr>
            <p:ph type="body" idx="1"/>
          </p:nvPr>
        </p:nvSpPr>
        <p:spPr>
          <a:xfrm>
            <a:off x="8826274" y="1933575"/>
            <a:ext cx="2679926" cy="2990850"/>
          </a:xfrm>
        </p:spPr>
        <p:txBody>
          <a:bodyPr anchor="ctr">
            <a:normAutofit/>
          </a:bodyPr>
          <a:lstStyle/>
          <a:p>
            <a:pPr>
              <a:lnSpc>
                <a:spcPct val="150000"/>
              </a:lnSpc>
            </a:pPr>
            <a:r>
              <a:rPr lang="tr-TR" sz="2800" b="0" dirty="0"/>
              <a:t>Erişilebilirlik</a:t>
            </a:r>
          </a:p>
        </p:txBody>
      </p:sp>
      <p:sp>
        <p:nvSpPr>
          <p:cNvPr id="5" name="İçerik Yer Tutucusu 4">
            <a:extLst>
              <a:ext uri="{FF2B5EF4-FFF2-40B4-BE49-F238E27FC236}">
                <a16:creationId xmlns:a16="http://schemas.microsoft.com/office/drawing/2014/main" id="{F81D6348-81A7-4101-BB7D-37404DB14A31}"/>
              </a:ext>
            </a:extLst>
          </p:cNvPr>
          <p:cNvSpPr>
            <a:spLocks noGrp="1"/>
          </p:cNvSpPr>
          <p:nvPr>
            <p:ph sz="quarter" idx="4"/>
          </p:nvPr>
        </p:nvSpPr>
        <p:spPr>
          <a:xfrm>
            <a:off x="685800" y="954982"/>
            <a:ext cx="7696200" cy="4948035"/>
          </a:xfrm>
        </p:spPr>
        <p:txBody>
          <a:bodyPr anchor="ctr">
            <a:normAutofit/>
          </a:bodyPr>
          <a:lstStyle/>
          <a:p>
            <a:pPr marL="0" indent="0" algn="just">
              <a:lnSpc>
                <a:spcPct val="150000"/>
              </a:lnSpc>
              <a:buNone/>
            </a:pPr>
            <a:r>
              <a:rPr lang="tr-TR" sz="2000" dirty="0" err="1"/>
              <a:t>Erişebilirlik</a:t>
            </a:r>
            <a:r>
              <a:rPr lang="tr-TR" sz="2000" dirty="0"/>
              <a:t>; yiyeceklere, hizmetlere, aktiviteler ve destinasyonlara erişim kolaylığı olarak tarif edilir. </a:t>
            </a:r>
          </a:p>
          <a:p>
            <a:pPr marL="0" indent="0" algn="just">
              <a:lnSpc>
                <a:spcPct val="150000"/>
              </a:lnSpc>
              <a:buNone/>
            </a:pPr>
            <a:r>
              <a:rPr lang="tr-TR" sz="2000" dirty="0"/>
              <a:t>Erişilebilirlik denildiğinde engellilerin erişimi veya hareketlilik ön plana çıkabilmektedir. Oysa erişilebilirlik tüm yönleriyle bir bütündür. </a:t>
            </a:r>
          </a:p>
          <a:p>
            <a:pPr lvl="1">
              <a:lnSpc>
                <a:spcPct val="150000"/>
              </a:lnSpc>
              <a:buClr>
                <a:srgbClr val="C00000"/>
              </a:buClr>
              <a:buFont typeface="Wingdings" panose="05000000000000000000" pitchFamily="2" charset="2"/>
              <a:buChar char="§"/>
            </a:pPr>
            <a:r>
              <a:rPr lang="tr-TR" sz="2000" dirty="0"/>
              <a:t>Sosyal boyutu</a:t>
            </a:r>
          </a:p>
          <a:p>
            <a:pPr lvl="1">
              <a:lnSpc>
                <a:spcPct val="150000"/>
              </a:lnSpc>
              <a:buClr>
                <a:srgbClr val="C00000"/>
              </a:buClr>
              <a:buFont typeface="Wingdings" panose="05000000000000000000" pitchFamily="2" charset="2"/>
              <a:buChar char="§"/>
            </a:pPr>
            <a:r>
              <a:rPr lang="tr-TR" sz="2000" dirty="0"/>
              <a:t>Ekonomik boyutu</a:t>
            </a:r>
          </a:p>
          <a:p>
            <a:pPr lvl="1">
              <a:lnSpc>
                <a:spcPct val="150000"/>
              </a:lnSpc>
              <a:buClr>
                <a:srgbClr val="C00000"/>
              </a:buClr>
              <a:buFont typeface="Wingdings" panose="05000000000000000000" pitchFamily="2" charset="2"/>
              <a:buChar char="§"/>
            </a:pPr>
            <a:r>
              <a:rPr lang="tr-TR" sz="2000" dirty="0"/>
              <a:t>Çevre Boyutu</a:t>
            </a:r>
          </a:p>
        </p:txBody>
      </p:sp>
    </p:spTree>
    <p:extLst>
      <p:ext uri="{BB962C8B-B14F-4D97-AF65-F5344CB8AC3E}">
        <p14:creationId xmlns:p14="http://schemas.microsoft.com/office/powerpoint/2010/main" val="2495681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BD25FE51-25BD-474E-85FA-E24B097DF9C3}"/>
              </a:ext>
            </a:extLst>
          </p:cNvPr>
          <p:cNvSpPr>
            <a:spLocks noGrp="1"/>
          </p:cNvSpPr>
          <p:nvPr>
            <p:ph type="body" idx="1"/>
          </p:nvPr>
        </p:nvSpPr>
        <p:spPr>
          <a:xfrm>
            <a:off x="8686800" y="1981200"/>
            <a:ext cx="2933700" cy="2971800"/>
          </a:xfrm>
        </p:spPr>
        <p:txBody>
          <a:bodyPr anchor="ctr">
            <a:normAutofit/>
          </a:bodyPr>
          <a:lstStyle/>
          <a:p>
            <a:pPr>
              <a:lnSpc>
                <a:spcPct val="160000"/>
              </a:lnSpc>
            </a:pPr>
            <a:r>
              <a:rPr lang="tr-TR" sz="2800" b="0" dirty="0" err="1"/>
              <a:t>Mikromobilite</a:t>
            </a:r>
            <a:r>
              <a:rPr lang="tr-TR" sz="2800" b="0" dirty="0"/>
              <a:t> Uygulamaları</a:t>
            </a:r>
          </a:p>
        </p:txBody>
      </p:sp>
      <p:sp>
        <p:nvSpPr>
          <p:cNvPr id="3" name="İçerik Yer Tutucusu 2">
            <a:extLst>
              <a:ext uri="{FF2B5EF4-FFF2-40B4-BE49-F238E27FC236}">
                <a16:creationId xmlns:a16="http://schemas.microsoft.com/office/drawing/2014/main" id="{2BF5FF11-BB67-4443-B09C-DF86C4EE3BE4}"/>
              </a:ext>
            </a:extLst>
          </p:cNvPr>
          <p:cNvSpPr>
            <a:spLocks noGrp="1"/>
          </p:cNvSpPr>
          <p:nvPr>
            <p:ph sz="quarter" idx="4"/>
          </p:nvPr>
        </p:nvSpPr>
        <p:spPr>
          <a:xfrm>
            <a:off x="571500" y="781050"/>
            <a:ext cx="7905750" cy="2400300"/>
          </a:xfrm>
        </p:spPr>
        <p:txBody>
          <a:bodyPr>
            <a:normAutofit/>
          </a:bodyPr>
          <a:lstStyle/>
          <a:p>
            <a:pPr marL="0" indent="0" algn="just">
              <a:lnSpc>
                <a:spcPct val="150000"/>
              </a:lnSpc>
              <a:buNone/>
            </a:pPr>
            <a:r>
              <a:rPr lang="tr-TR" sz="2000" i="1" dirty="0"/>
              <a:t>350 kg’a kadar ağırlığa sahip, eğer varsa güç kaynağı kademeli olarak azalan ve 45 km/s hız değerinin altında bir sınırda kesilen cihazlar ve araçlar kullanılarak yapılan kişisel ulaşımdır. </a:t>
            </a:r>
            <a:r>
              <a:rPr lang="tr-TR" sz="2000" i="1" dirty="0" err="1"/>
              <a:t>Mikromobilite</a:t>
            </a:r>
            <a:r>
              <a:rPr lang="tr-TR" sz="2000" i="1" dirty="0"/>
              <a:t> yalnızca bisiklet, kaykay, paten ve ayaklı </a:t>
            </a:r>
            <a:r>
              <a:rPr lang="tr-TR" sz="2000" i="1" dirty="0" err="1"/>
              <a:t>skuter</a:t>
            </a:r>
            <a:r>
              <a:rPr lang="tr-TR" sz="2000" i="1" dirty="0"/>
              <a:t> gibi insan gücüyle çalışan araçların kullanımını kapsamaktadır (Uluslararası Ulaştırma federasyonu (ITF).</a:t>
            </a:r>
          </a:p>
        </p:txBody>
      </p:sp>
      <p:pic>
        <p:nvPicPr>
          <p:cNvPr id="4" name="Resim 3">
            <a:extLst>
              <a:ext uri="{FF2B5EF4-FFF2-40B4-BE49-F238E27FC236}">
                <a16:creationId xmlns:a16="http://schemas.microsoft.com/office/drawing/2014/main" id="{DD71980A-F16D-4B6F-A67D-E85BF4919188}"/>
              </a:ext>
            </a:extLst>
          </p:cNvPr>
          <p:cNvPicPr/>
          <p:nvPr/>
        </p:nvPicPr>
        <p:blipFill rotWithShape="1">
          <a:blip r:embed="rId2" cstate="print">
            <a:extLst>
              <a:ext uri="{28A0092B-C50C-407E-A947-70E740481C1C}">
                <a14:useLocalDpi xmlns:a14="http://schemas.microsoft.com/office/drawing/2010/main" val="0"/>
              </a:ext>
            </a:extLst>
          </a:blip>
          <a:srcRect b="2082"/>
          <a:stretch/>
        </p:blipFill>
        <p:spPr bwMode="auto">
          <a:xfrm>
            <a:off x="571500" y="3181350"/>
            <a:ext cx="5110163" cy="3314700"/>
          </a:xfrm>
          <a:prstGeom prst="rect">
            <a:avLst/>
          </a:prstGeom>
          <a:noFill/>
          <a:ln>
            <a:noFill/>
          </a:ln>
        </p:spPr>
      </p:pic>
      <p:sp>
        <p:nvSpPr>
          <p:cNvPr id="6" name="İçerik Yer Tutucusu 2">
            <a:extLst>
              <a:ext uri="{FF2B5EF4-FFF2-40B4-BE49-F238E27FC236}">
                <a16:creationId xmlns:a16="http://schemas.microsoft.com/office/drawing/2014/main" id="{07F7C5B9-0054-43D3-B7FE-DE5A24C7D61B}"/>
              </a:ext>
            </a:extLst>
          </p:cNvPr>
          <p:cNvSpPr txBox="1">
            <a:spLocks/>
          </p:cNvSpPr>
          <p:nvPr/>
        </p:nvSpPr>
        <p:spPr>
          <a:xfrm>
            <a:off x="5681664" y="3181350"/>
            <a:ext cx="2795586" cy="289560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tr-TR" sz="2000" dirty="0"/>
              <a:t>Bu tanım bisiklet, e-bisiklet ve ayak itmesiyle çalışan </a:t>
            </a:r>
            <a:r>
              <a:rPr lang="tr-TR" sz="2000" dirty="0" err="1"/>
              <a:t>skuter</a:t>
            </a:r>
            <a:r>
              <a:rPr lang="tr-TR" sz="2000" dirty="0"/>
              <a:t> gibi insan gücüyle çalışan ve elektrik desteği olan araçları kapsamaktadır. </a:t>
            </a:r>
          </a:p>
          <a:p>
            <a:pPr marL="0" indent="0" algn="just">
              <a:lnSpc>
                <a:spcPct val="150000"/>
              </a:lnSpc>
              <a:buFont typeface="Arial" panose="020B0604020202020204" pitchFamily="34" charset="0"/>
              <a:buNone/>
            </a:pPr>
            <a:endParaRPr lang="tr-TR" sz="1400" dirty="0"/>
          </a:p>
        </p:txBody>
      </p:sp>
    </p:spTree>
    <p:extLst>
      <p:ext uri="{BB962C8B-B14F-4D97-AF65-F5344CB8AC3E}">
        <p14:creationId xmlns:p14="http://schemas.microsoft.com/office/powerpoint/2010/main" val="3676643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CAF6216-BC0D-4A75-AD21-F9DFB41251B8}"/>
              </a:ext>
            </a:extLst>
          </p:cNvPr>
          <p:cNvSpPr/>
          <p:nvPr/>
        </p:nvSpPr>
        <p:spPr>
          <a:xfrm>
            <a:off x="1537857" y="2075220"/>
            <a:ext cx="3255819" cy="532903"/>
          </a:xfrm>
          <a:prstGeom prst="rect">
            <a:avLst/>
          </a:prstGeom>
        </p:spPr>
        <p:txBody>
          <a:bodyPr wrap="square">
            <a:spAutoFit/>
          </a:bodyPr>
          <a:lstStyle/>
          <a:p>
            <a:pPr algn="just">
              <a:lnSpc>
                <a:spcPct val="107000"/>
              </a:lnSpc>
              <a:spcBef>
                <a:spcPts val="600"/>
              </a:spcBef>
            </a:pPr>
            <a:r>
              <a:rPr lang="tr-TR" sz="2800" kern="0" dirty="0">
                <a:latin typeface="Corbel" panose="020B0503020204020204" pitchFamily="34" charset="0"/>
                <a:ea typeface="Times New Roman" panose="02020603050405020304" pitchFamily="18" charset="0"/>
                <a:cs typeface="Times New Roman" panose="02020603050405020304" pitchFamily="18" charset="0"/>
              </a:rPr>
              <a:t>Akıllı Şehir Nedir?</a:t>
            </a:r>
            <a:endParaRPr lang="tr-TR" sz="3600" kern="0" dirty="0">
              <a:latin typeface="Corbel" panose="020B0503020204020204" pitchFamily="34" charset="0"/>
              <a:ea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088E48A4-E3E2-4DF0-9636-2940B0AD5953}"/>
              </a:ext>
            </a:extLst>
          </p:cNvPr>
          <p:cNvSpPr/>
          <p:nvPr/>
        </p:nvSpPr>
        <p:spPr>
          <a:xfrm>
            <a:off x="1537858" y="2902112"/>
            <a:ext cx="9767455" cy="1891287"/>
          </a:xfrm>
          <a:prstGeom prst="rect">
            <a:avLst/>
          </a:prstGeom>
        </p:spPr>
        <p:txBody>
          <a:bodyPr wrap="square">
            <a:spAutoFit/>
          </a:bodyPr>
          <a:lstStyle/>
          <a:p>
            <a:pPr marL="82549" algn="just">
              <a:lnSpc>
                <a:spcPct val="150000"/>
              </a:lnSpc>
              <a:spcAft>
                <a:spcPts val="800"/>
              </a:spcAft>
            </a:pPr>
            <a:r>
              <a:rPr lang="tr-TR" sz="2000" i="1" dirty="0">
                <a:latin typeface="Corbel" panose="020B0503020204020204" pitchFamily="34" charset="0"/>
                <a:ea typeface="Calibri" panose="020F0502020204030204" pitchFamily="34" charset="0"/>
                <a:cs typeface="Times New Roman" panose="02020603050405020304" pitchFamily="18" charset="0"/>
              </a:rPr>
              <a:t>“Paydaşlar arası işbirliği ile hayata geçirilen, yeni teknolojileri ve yenilikçi yaklaşımları kullanan, veri ve uzmanlığa dayalı olarak gerçekleştiren ve gelecekteki problem ve ihtiyaçları öngörerek hayata değer katan çözümler üreten daha yaşanabilir ve sürdürülebilir şehir.”  (T.C. Çevre ve Şehircilik Bakanlığı)</a:t>
            </a:r>
            <a:endParaRPr lang="tr-TR" sz="3200" i="1" dirty="0">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3614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CC956D65-6DF9-49F3-97BA-BE31C315DC62}"/>
              </a:ext>
            </a:extLst>
          </p:cNvPr>
          <p:cNvPicPr>
            <a:picLocks noChangeAspect="1"/>
          </p:cNvPicPr>
          <p:nvPr/>
        </p:nvPicPr>
        <p:blipFill>
          <a:blip r:embed="rId2"/>
          <a:stretch>
            <a:fillRect/>
          </a:stretch>
        </p:blipFill>
        <p:spPr>
          <a:xfrm>
            <a:off x="538163" y="1132865"/>
            <a:ext cx="7919643" cy="4867885"/>
          </a:xfrm>
          <a:prstGeom prst="rect">
            <a:avLst/>
          </a:prstGeom>
        </p:spPr>
      </p:pic>
      <p:sp>
        <p:nvSpPr>
          <p:cNvPr id="10" name="Metin Yer Tutucusu 3">
            <a:extLst>
              <a:ext uri="{FF2B5EF4-FFF2-40B4-BE49-F238E27FC236}">
                <a16:creationId xmlns:a16="http://schemas.microsoft.com/office/drawing/2014/main" id="{8E90EFA5-86A6-49BF-B9EC-FE682B17AFC6}"/>
              </a:ext>
            </a:extLst>
          </p:cNvPr>
          <p:cNvSpPr>
            <a:spLocks noGrp="1"/>
          </p:cNvSpPr>
          <p:nvPr>
            <p:ph type="body" idx="1"/>
          </p:nvPr>
        </p:nvSpPr>
        <p:spPr>
          <a:xfrm>
            <a:off x="8826500" y="1962150"/>
            <a:ext cx="2635250" cy="3048000"/>
          </a:xfrm>
        </p:spPr>
        <p:txBody>
          <a:bodyPr anchor="ctr">
            <a:normAutofit/>
          </a:bodyPr>
          <a:lstStyle/>
          <a:p>
            <a:pPr>
              <a:lnSpc>
                <a:spcPct val="150000"/>
              </a:lnSpc>
            </a:pPr>
            <a:r>
              <a:rPr lang="tr-TR" sz="2800" b="0" dirty="0"/>
              <a:t>Kooperatif Akıllı Ulaşım Sistemleri</a:t>
            </a:r>
          </a:p>
          <a:p>
            <a:pPr>
              <a:lnSpc>
                <a:spcPct val="150000"/>
              </a:lnSpc>
            </a:pPr>
            <a:r>
              <a:rPr lang="tr-TR" sz="2800" b="0" dirty="0"/>
              <a:t>(K-AUS)</a:t>
            </a:r>
          </a:p>
        </p:txBody>
      </p:sp>
      <p:sp>
        <p:nvSpPr>
          <p:cNvPr id="11" name="Dikdörtgen 10">
            <a:extLst>
              <a:ext uri="{FF2B5EF4-FFF2-40B4-BE49-F238E27FC236}">
                <a16:creationId xmlns:a16="http://schemas.microsoft.com/office/drawing/2014/main" id="{34508F22-1676-4EFC-A78F-E05614E62B33}"/>
              </a:ext>
            </a:extLst>
          </p:cNvPr>
          <p:cNvSpPr/>
          <p:nvPr/>
        </p:nvSpPr>
        <p:spPr>
          <a:xfrm>
            <a:off x="0" y="6087085"/>
            <a:ext cx="7514030" cy="338554"/>
          </a:xfrm>
          <a:prstGeom prst="rect">
            <a:avLst/>
          </a:prstGeom>
        </p:spPr>
        <p:txBody>
          <a:bodyPr wrap="square">
            <a:spAutoFit/>
          </a:bodyPr>
          <a:lstStyle/>
          <a:p>
            <a:r>
              <a:rPr lang="tr-TR" sz="1600" i="1" dirty="0">
                <a:latin typeface="Corbel" panose="020B0503020204020204" pitchFamily="34" charset="0"/>
              </a:rPr>
              <a:t>Ulusal Akıllı Ulaşım Sistemleri Strateji Belgesi ve 2020-2023 Eylem Planı</a:t>
            </a:r>
          </a:p>
        </p:txBody>
      </p:sp>
    </p:spTree>
    <p:extLst>
      <p:ext uri="{BB962C8B-B14F-4D97-AF65-F5344CB8AC3E}">
        <p14:creationId xmlns:p14="http://schemas.microsoft.com/office/powerpoint/2010/main" val="1044719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9DEF4EA-2C9E-455C-BC1E-0C62200DD725}"/>
              </a:ext>
            </a:extLst>
          </p:cNvPr>
          <p:cNvSpPr/>
          <p:nvPr/>
        </p:nvSpPr>
        <p:spPr>
          <a:xfrm>
            <a:off x="3809998" y="841299"/>
            <a:ext cx="7712310" cy="1429622"/>
          </a:xfrm>
          <a:prstGeom prst="rect">
            <a:avLst/>
          </a:prstGeom>
        </p:spPr>
        <p:txBody>
          <a:bodyPr wrap="square">
            <a:spAutoFit/>
          </a:bodyPr>
          <a:lstStyle/>
          <a:p>
            <a:pPr>
              <a:lnSpc>
                <a:spcPct val="150000"/>
              </a:lnSpc>
            </a:pPr>
            <a:r>
              <a:rPr lang="tr-TR" sz="2000" i="1" dirty="0">
                <a:latin typeface="Corbel" panose="020B0503020204020204" pitchFamily="34" charset="0"/>
                <a:ea typeface="Calibri" panose="020F0502020204030204" pitchFamily="34" charset="0"/>
              </a:rPr>
              <a:t>Planlama ve ödemeyi tek noktadan alışveriş ilkesine entegre ederek müşterilerin ulaşım ihtiyaçlarını karşılayan çok </a:t>
            </a:r>
            <a:r>
              <a:rPr lang="tr-TR" sz="2000" i="1" dirty="0" err="1">
                <a:latin typeface="Corbel" panose="020B0503020204020204" pitchFamily="34" charset="0"/>
                <a:ea typeface="Calibri" panose="020F0502020204030204" pitchFamily="34" charset="0"/>
              </a:rPr>
              <a:t>modlu</a:t>
            </a:r>
            <a:r>
              <a:rPr lang="tr-TR" sz="2000" i="1" dirty="0">
                <a:latin typeface="Corbel" panose="020B0503020204020204" pitchFamily="34" charset="0"/>
                <a:ea typeface="Calibri" panose="020F0502020204030204" pitchFamily="34" charset="0"/>
              </a:rPr>
              <a:t> ve sürdürülebilir </a:t>
            </a:r>
            <a:r>
              <a:rPr lang="tr-TR" sz="2000" i="1" dirty="0" err="1">
                <a:latin typeface="Corbel" panose="020B0503020204020204" pitchFamily="34" charset="0"/>
                <a:ea typeface="Calibri" panose="020F0502020204030204" pitchFamily="34" charset="0"/>
              </a:rPr>
              <a:t>mobilite</a:t>
            </a:r>
            <a:r>
              <a:rPr lang="tr-TR" sz="2000" i="1" dirty="0">
                <a:latin typeface="Corbel" panose="020B0503020204020204" pitchFamily="34" charset="0"/>
                <a:ea typeface="Calibri" panose="020F0502020204030204" pitchFamily="34" charset="0"/>
              </a:rPr>
              <a:t> hizmetleridir (</a:t>
            </a:r>
            <a:r>
              <a:rPr lang="tr-TR" sz="2000" dirty="0">
                <a:latin typeface="Corbel" panose="020B0503020204020204" pitchFamily="34" charset="0"/>
                <a:ea typeface="Calibri" panose="020F0502020204030204" pitchFamily="34" charset="0"/>
              </a:rPr>
              <a:t>Avrupa Birliği).</a:t>
            </a:r>
            <a:endParaRPr lang="en-US" sz="2000" dirty="0">
              <a:latin typeface="Corbel" panose="020B0503020204020204" pitchFamily="34" charset="0"/>
            </a:endParaRPr>
          </a:p>
        </p:txBody>
      </p:sp>
      <p:sp>
        <p:nvSpPr>
          <p:cNvPr id="5" name="Dikdörtgen 4">
            <a:extLst>
              <a:ext uri="{FF2B5EF4-FFF2-40B4-BE49-F238E27FC236}">
                <a16:creationId xmlns:a16="http://schemas.microsoft.com/office/drawing/2014/main" id="{071B6255-4C55-4CE2-957E-A3EEEE16E215}"/>
              </a:ext>
            </a:extLst>
          </p:cNvPr>
          <p:cNvSpPr/>
          <p:nvPr/>
        </p:nvSpPr>
        <p:spPr>
          <a:xfrm>
            <a:off x="3810000" y="3700543"/>
            <a:ext cx="7712309" cy="2596352"/>
          </a:xfrm>
          <a:prstGeom prst="rect">
            <a:avLst/>
          </a:prstGeom>
        </p:spPr>
        <p:txBody>
          <a:bodyPr wrap="square">
            <a:spAutoFit/>
          </a:bodyPr>
          <a:lstStyle/>
          <a:p>
            <a:pPr marL="742950" lvl="1" indent="-285750">
              <a:lnSpc>
                <a:spcPct val="150000"/>
              </a:lnSpc>
              <a:spcAft>
                <a:spcPts val="800"/>
              </a:spcAft>
              <a:buFontTx/>
              <a:buChar char="-"/>
            </a:pPr>
            <a:r>
              <a:rPr lang="tr-TR" sz="2000" dirty="0" err="1">
                <a:solidFill>
                  <a:srgbClr val="C00000"/>
                </a:solidFill>
                <a:latin typeface="Corbel" panose="020B0503020204020204" pitchFamily="34" charset="0"/>
              </a:rPr>
              <a:t>MaaS</a:t>
            </a:r>
            <a:r>
              <a:rPr lang="tr-TR" sz="2000" dirty="0">
                <a:solidFill>
                  <a:srgbClr val="C00000"/>
                </a:solidFill>
                <a:latin typeface="Corbel" panose="020B0503020204020204" pitchFamily="34" charset="0"/>
              </a:rPr>
              <a:t> kapsamında;</a:t>
            </a:r>
          </a:p>
          <a:p>
            <a:pPr marL="1257300" lvl="2" indent="-342900" algn="just">
              <a:lnSpc>
                <a:spcPct val="107000"/>
              </a:lnSpc>
              <a:spcAft>
                <a:spcPts val="800"/>
              </a:spcAft>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toplu taşımanın her türlü </a:t>
            </a:r>
            <a:r>
              <a:rPr lang="tr-TR" sz="2000" dirty="0" err="1">
                <a:latin typeface="Corbel" panose="020B0503020204020204" pitchFamily="34" charset="0"/>
                <a:ea typeface="Calibri" panose="020F0502020204030204" pitchFamily="34" charset="0"/>
                <a:cs typeface="Times New Roman" panose="02020603050405020304" pitchFamily="18" charset="0"/>
              </a:rPr>
              <a:t>modu</a:t>
            </a:r>
            <a:r>
              <a:rPr lang="tr-TR" sz="2000" dirty="0">
                <a:latin typeface="Corbel" panose="020B0503020204020204" pitchFamily="34" charset="0"/>
                <a:ea typeface="Calibri" panose="020F0502020204030204" pitchFamily="34" charset="0"/>
                <a:cs typeface="Times New Roman" panose="02020603050405020304" pitchFamily="18" charset="0"/>
              </a:rPr>
              <a:t> (tren, metro, tramvay, otobüs, </a:t>
            </a:r>
            <a:r>
              <a:rPr lang="tr-TR" sz="2000" dirty="0" err="1">
                <a:latin typeface="Corbel" panose="020B0503020204020204" pitchFamily="34" charset="0"/>
                <a:ea typeface="Calibri" panose="020F0502020204030204" pitchFamily="34" charset="0"/>
                <a:cs typeface="Times New Roman" panose="02020603050405020304" pitchFamily="18" charset="0"/>
              </a:rPr>
              <a:t>minibus</a:t>
            </a:r>
            <a:r>
              <a:rPr lang="tr-TR" sz="2000" dirty="0">
                <a:latin typeface="Corbel" panose="020B0503020204020204" pitchFamily="34" charset="0"/>
                <a:ea typeface="Calibri" panose="020F0502020204030204" pitchFamily="34" charset="0"/>
                <a:cs typeface="Times New Roman" panose="02020603050405020304" pitchFamily="18" charset="0"/>
              </a:rPr>
              <a:t>, vapur)</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1257300" lvl="2" indent="-342900" algn="just">
              <a:lnSpc>
                <a:spcPct val="107000"/>
              </a:lnSpc>
              <a:spcAft>
                <a:spcPts val="800"/>
              </a:spcAft>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taksi </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1257300" lvl="2" indent="-342900" algn="just">
              <a:lnSpc>
                <a:spcPct val="107000"/>
              </a:lnSpc>
              <a:spcAft>
                <a:spcPts val="800"/>
              </a:spcAft>
              <a:buClr>
                <a:srgbClr val="C00000"/>
              </a:buClr>
              <a:buFont typeface="Wingdings" panose="05000000000000000000" pitchFamily="2" charset="2"/>
              <a:buChar char="§"/>
            </a:pPr>
            <a:r>
              <a:rPr lang="tr-TR" sz="2000" dirty="0">
                <a:latin typeface="Corbel" panose="020B0503020204020204" pitchFamily="34" charset="0"/>
                <a:ea typeface="Calibri" panose="020F0502020204030204" pitchFamily="34" charset="0"/>
                <a:cs typeface="Times New Roman" panose="02020603050405020304" pitchFamily="18" charset="0"/>
              </a:rPr>
              <a:t>araç kiralama ve paylaşımı</a:t>
            </a: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1257300" lvl="2" indent="-342900" algn="just">
              <a:lnSpc>
                <a:spcPct val="107000"/>
              </a:lnSpc>
              <a:spcAft>
                <a:spcPts val="800"/>
              </a:spcAft>
              <a:buClr>
                <a:srgbClr val="C00000"/>
              </a:buClr>
              <a:buFont typeface="Wingdings" panose="05000000000000000000" pitchFamily="2" charset="2"/>
              <a:buChar char="§"/>
            </a:pPr>
            <a:r>
              <a:rPr lang="tr-TR" sz="2000" dirty="0" err="1">
                <a:latin typeface="Corbel" panose="020B0503020204020204" pitchFamily="34" charset="0"/>
                <a:ea typeface="Calibri" panose="020F0502020204030204" pitchFamily="34" charset="0"/>
                <a:cs typeface="Times New Roman" panose="02020603050405020304" pitchFamily="18" charset="0"/>
              </a:rPr>
              <a:t>mikromobilite</a:t>
            </a:r>
            <a:r>
              <a:rPr lang="tr-TR" sz="2000" dirty="0">
                <a:latin typeface="Corbel" panose="020B0503020204020204" pitchFamily="34" charset="0"/>
                <a:ea typeface="Calibri" panose="020F0502020204030204" pitchFamily="34" charset="0"/>
                <a:cs typeface="Times New Roman" panose="02020603050405020304" pitchFamily="18" charset="0"/>
              </a:rPr>
              <a:t> (bisiklet, </a:t>
            </a:r>
            <a:r>
              <a:rPr lang="tr-TR" sz="2000" dirty="0" err="1">
                <a:latin typeface="Corbel" panose="020B0503020204020204" pitchFamily="34" charset="0"/>
                <a:ea typeface="Calibri" panose="020F0502020204030204" pitchFamily="34" charset="0"/>
                <a:cs typeface="Times New Roman" panose="02020603050405020304" pitchFamily="18" charset="0"/>
              </a:rPr>
              <a:t>skuter</a:t>
            </a:r>
            <a:r>
              <a:rPr lang="tr-TR" sz="2000" dirty="0">
                <a:latin typeface="Corbel" panose="020B0503020204020204" pitchFamily="34" charset="0"/>
                <a:ea typeface="Calibri" panose="020F0502020204030204" pitchFamily="34" charset="0"/>
                <a:cs typeface="Times New Roman" panose="02020603050405020304" pitchFamily="18" charset="0"/>
              </a:rPr>
              <a:t> kiralama)</a:t>
            </a:r>
            <a:endParaRPr lang="en-US" sz="2000" dirty="0">
              <a:latin typeface="Corbel" panose="020B0503020204020204" pitchFamily="34" charset="0"/>
              <a:ea typeface="Calibri" panose="020F0502020204030204" pitchFamily="34" charset="0"/>
              <a:cs typeface="Times New Roman" panose="02020603050405020304" pitchFamily="18" charset="0"/>
            </a:endParaRPr>
          </a:p>
        </p:txBody>
      </p:sp>
      <p:sp>
        <p:nvSpPr>
          <p:cNvPr id="6" name="Metin kutusu 5">
            <a:extLst>
              <a:ext uri="{FF2B5EF4-FFF2-40B4-BE49-F238E27FC236}">
                <a16:creationId xmlns:a16="http://schemas.microsoft.com/office/drawing/2014/main" id="{05546173-0FFC-4659-873B-1A9490438A47}"/>
              </a:ext>
            </a:extLst>
          </p:cNvPr>
          <p:cNvSpPr txBox="1"/>
          <p:nvPr/>
        </p:nvSpPr>
        <p:spPr>
          <a:xfrm>
            <a:off x="3809999" y="2270921"/>
            <a:ext cx="7712309" cy="1429622"/>
          </a:xfrm>
          <a:prstGeom prst="rect">
            <a:avLst/>
          </a:prstGeom>
          <a:noFill/>
        </p:spPr>
        <p:txBody>
          <a:bodyPr wrap="square" rtlCol="0">
            <a:spAutoFit/>
          </a:bodyPr>
          <a:lstStyle/>
          <a:p>
            <a:pPr marL="742950" lvl="1" indent="-285750">
              <a:lnSpc>
                <a:spcPct val="150000"/>
              </a:lnSpc>
              <a:buFontTx/>
              <a:buChar char="-"/>
            </a:pPr>
            <a:r>
              <a:rPr lang="tr-TR" sz="2000" dirty="0">
                <a:solidFill>
                  <a:srgbClr val="C00000"/>
                </a:solidFill>
                <a:latin typeface="Corbel" panose="020B0503020204020204" pitchFamily="34" charset="0"/>
              </a:rPr>
              <a:t>Amaç</a:t>
            </a:r>
          </a:p>
          <a:p>
            <a:pPr lvl="1">
              <a:lnSpc>
                <a:spcPct val="150000"/>
              </a:lnSpc>
            </a:pPr>
            <a:r>
              <a:rPr lang="tr-TR" sz="2000" dirty="0">
                <a:latin typeface="Corbel" panose="020B0503020204020204" pitchFamily="34" charset="0"/>
              </a:rPr>
              <a:t>Entegre bir platform sunarak, insanların ulaşım ihtiyaçlarını tek bir platformdan sağlamak böylece otomobil sahipliğini azaltmak. </a:t>
            </a:r>
            <a:endParaRPr lang="en-US" sz="2000" dirty="0">
              <a:latin typeface="Corbel" panose="020B0503020204020204" pitchFamily="34" charset="0"/>
            </a:endParaRPr>
          </a:p>
        </p:txBody>
      </p:sp>
      <p:sp>
        <p:nvSpPr>
          <p:cNvPr id="8" name="Metin Yer Tutucusu 3">
            <a:extLst>
              <a:ext uri="{FF2B5EF4-FFF2-40B4-BE49-F238E27FC236}">
                <a16:creationId xmlns:a16="http://schemas.microsoft.com/office/drawing/2014/main" id="{1BDE6240-C4EF-4D88-A2D1-2C5A8E4D8107}"/>
              </a:ext>
            </a:extLst>
          </p:cNvPr>
          <p:cNvSpPr txBox="1">
            <a:spLocks/>
          </p:cNvSpPr>
          <p:nvPr/>
        </p:nvSpPr>
        <p:spPr>
          <a:xfrm>
            <a:off x="707791" y="2410691"/>
            <a:ext cx="2635476" cy="2036617"/>
          </a:xfrm>
          <a:prstGeom prst="rect">
            <a:avLst/>
          </a:prstGeom>
        </p:spPr>
        <p:txBody>
          <a:bodyPr vert="horz" lIns="91440" tIns="45720" rIns="91440" bIns="45720" rtlCol="0" anchor="ctr">
            <a:norm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spcBef>
                <a:spcPts val="0"/>
              </a:spcBef>
            </a:pPr>
            <a:r>
              <a:rPr lang="tr-TR" sz="2800" b="0" dirty="0" err="1"/>
              <a:t>MaaS</a:t>
            </a:r>
            <a:r>
              <a:rPr lang="tr-TR" sz="2800" b="0" dirty="0"/>
              <a:t> – Bir Servis Olarak </a:t>
            </a:r>
            <a:r>
              <a:rPr lang="tr-TR" sz="2800" b="0" dirty="0" err="1"/>
              <a:t>Mobilite</a:t>
            </a:r>
            <a:endParaRPr lang="tr-TR" sz="2800" b="0" dirty="0"/>
          </a:p>
        </p:txBody>
      </p:sp>
    </p:spTree>
    <p:extLst>
      <p:ext uri="{BB962C8B-B14F-4D97-AF65-F5344CB8AC3E}">
        <p14:creationId xmlns:p14="http://schemas.microsoft.com/office/powerpoint/2010/main" val="986940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E6345ACB-C809-4215-8462-CE5FF6A9C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6476" y="2380687"/>
            <a:ext cx="7757733" cy="350391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E7475853-F2B2-460D-88CA-A8CEE43A655B}"/>
              </a:ext>
            </a:extLst>
          </p:cNvPr>
          <p:cNvSpPr/>
          <p:nvPr/>
        </p:nvSpPr>
        <p:spPr>
          <a:xfrm>
            <a:off x="3726476" y="1058704"/>
            <a:ext cx="3794464" cy="11887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tr-TR" sz="2400" dirty="0">
                <a:latin typeface="Corbel" panose="020B0503020204020204" pitchFamily="34" charset="0"/>
              </a:rPr>
              <a:t>Planlama</a:t>
            </a:r>
          </a:p>
          <a:p>
            <a:r>
              <a:rPr lang="tr-TR" sz="2400" dirty="0">
                <a:latin typeface="Corbel" panose="020B0503020204020204" pitchFamily="34" charset="0"/>
              </a:rPr>
              <a:t>Rezervasyon</a:t>
            </a:r>
          </a:p>
        </p:txBody>
      </p:sp>
      <p:sp>
        <p:nvSpPr>
          <p:cNvPr id="10" name="Dikdörtgen 9">
            <a:extLst>
              <a:ext uri="{FF2B5EF4-FFF2-40B4-BE49-F238E27FC236}">
                <a16:creationId xmlns:a16="http://schemas.microsoft.com/office/drawing/2014/main" id="{A5BC69C8-C940-44EE-A925-968681E7F346}"/>
              </a:ext>
            </a:extLst>
          </p:cNvPr>
          <p:cNvSpPr/>
          <p:nvPr/>
        </p:nvSpPr>
        <p:spPr>
          <a:xfrm>
            <a:off x="7680960" y="1058704"/>
            <a:ext cx="3794464" cy="11887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tr-TR" sz="2400" dirty="0"/>
              <a:t>Ödeme</a:t>
            </a:r>
          </a:p>
          <a:p>
            <a:r>
              <a:rPr lang="tr-TR" sz="2400" dirty="0" err="1"/>
              <a:t>Navigasyon</a:t>
            </a:r>
            <a:endParaRPr lang="tr-TR" sz="2400" dirty="0"/>
          </a:p>
        </p:txBody>
      </p:sp>
      <p:sp>
        <p:nvSpPr>
          <p:cNvPr id="8" name="Metin Yer Tutucusu 3">
            <a:extLst>
              <a:ext uri="{FF2B5EF4-FFF2-40B4-BE49-F238E27FC236}">
                <a16:creationId xmlns:a16="http://schemas.microsoft.com/office/drawing/2014/main" id="{47292221-05A5-4F6F-9E98-F772BA29A064}"/>
              </a:ext>
            </a:extLst>
          </p:cNvPr>
          <p:cNvSpPr txBox="1">
            <a:spLocks/>
          </p:cNvSpPr>
          <p:nvPr/>
        </p:nvSpPr>
        <p:spPr>
          <a:xfrm>
            <a:off x="707791" y="2410691"/>
            <a:ext cx="2635476" cy="2036617"/>
          </a:xfrm>
          <a:prstGeom prst="rect">
            <a:avLst/>
          </a:prstGeom>
        </p:spPr>
        <p:txBody>
          <a:bodyPr vert="horz" lIns="91440" tIns="45720" rIns="91440" bIns="45720" rtlCol="0" anchor="ctr">
            <a:norm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spcBef>
                <a:spcPts val="0"/>
              </a:spcBef>
            </a:pPr>
            <a:r>
              <a:rPr lang="tr-TR" sz="2800" b="0" dirty="0" err="1"/>
              <a:t>MaaS</a:t>
            </a:r>
            <a:r>
              <a:rPr lang="tr-TR" sz="2800" b="0" dirty="0"/>
              <a:t> – Bir Servis Olarak </a:t>
            </a:r>
            <a:r>
              <a:rPr lang="tr-TR" sz="2800" b="0" dirty="0" err="1"/>
              <a:t>Mobilite</a:t>
            </a:r>
            <a:endParaRPr lang="tr-TR" sz="2800" b="0" dirty="0"/>
          </a:p>
        </p:txBody>
      </p:sp>
    </p:spTree>
    <p:extLst>
      <p:ext uri="{BB962C8B-B14F-4D97-AF65-F5344CB8AC3E}">
        <p14:creationId xmlns:p14="http://schemas.microsoft.com/office/powerpoint/2010/main" val="2287734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Yer Tutucusu 3">
            <a:extLst>
              <a:ext uri="{FF2B5EF4-FFF2-40B4-BE49-F238E27FC236}">
                <a16:creationId xmlns:a16="http://schemas.microsoft.com/office/drawing/2014/main" id="{47292221-05A5-4F6F-9E98-F772BA29A064}"/>
              </a:ext>
            </a:extLst>
          </p:cNvPr>
          <p:cNvSpPr txBox="1">
            <a:spLocks/>
          </p:cNvSpPr>
          <p:nvPr/>
        </p:nvSpPr>
        <p:spPr>
          <a:xfrm>
            <a:off x="707791" y="2410691"/>
            <a:ext cx="2635476" cy="2036617"/>
          </a:xfrm>
          <a:prstGeom prst="rect">
            <a:avLst/>
          </a:prstGeom>
        </p:spPr>
        <p:txBody>
          <a:bodyPr vert="horz" lIns="91440" tIns="45720" rIns="91440" bIns="45720" rtlCol="0" anchor="ctr">
            <a:norm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spcBef>
                <a:spcPts val="0"/>
              </a:spcBef>
            </a:pPr>
            <a:r>
              <a:rPr lang="tr-TR" sz="2800" b="0" dirty="0"/>
              <a:t>Dünya’da Akıllı Ulaşım Sistemleri</a:t>
            </a:r>
          </a:p>
        </p:txBody>
      </p:sp>
      <p:pic>
        <p:nvPicPr>
          <p:cNvPr id="2" name="Resim 1">
            <a:extLst>
              <a:ext uri="{FF2B5EF4-FFF2-40B4-BE49-F238E27FC236}">
                <a16:creationId xmlns:a16="http://schemas.microsoft.com/office/drawing/2014/main" id="{143D2584-484E-4C74-A695-C9B2D7671752}"/>
              </a:ext>
            </a:extLst>
          </p:cNvPr>
          <p:cNvPicPr>
            <a:picLocks noChangeAspect="1"/>
          </p:cNvPicPr>
          <p:nvPr/>
        </p:nvPicPr>
        <p:blipFill>
          <a:blip r:embed="rId2"/>
          <a:stretch>
            <a:fillRect/>
          </a:stretch>
        </p:blipFill>
        <p:spPr>
          <a:xfrm>
            <a:off x="3714750" y="1522195"/>
            <a:ext cx="7841776" cy="3855175"/>
          </a:xfrm>
          <a:prstGeom prst="rect">
            <a:avLst/>
          </a:prstGeom>
        </p:spPr>
      </p:pic>
      <p:sp>
        <p:nvSpPr>
          <p:cNvPr id="3" name="Dikdörtgen 2">
            <a:extLst>
              <a:ext uri="{FF2B5EF4-FFF2-40B4-BE49-F238E27FC236}">
                <a16:creationId xmlns:a16="http://schemas.microsoft.com/office/drawing/2014/main" id="{D04FBAF8-7117-49A3-90F0-412C7A8FBD1F}"/>
              </a:ext>
            </a:extLst>
          </p:cNvPr>
          <p:cNvSpPr/>
          <p:nvPr/>
        </p:nvSpPr>
        <p:spPr>
          <a:xfrm>
            <a:off x="6318130" y="5377370"/>
            <a:ext cx="2378536" cy="338554"/>
          </a:xfrm>
          <a:prstGeom prst="rect">
            <a:avLst/>
          </a:prstGeom>
        </p:spPr>
        <p:txBody>
          <a:bodyPr wrap="none">
            <a:spAutoFit/>
          </a:bodyPr>
          <a:lstStyle/>
          <a:p>
            <a:r>
              <a:rPr lang="tr-TR" sz="1600" i="1" dirty="0">
                <a:latin typeface="Corbel" panose="020B0503020204020204" pitchFamily="34" charset="0"/>
              </a:rPr>
              <a:t>Japonya Ulusal AUS </a:t>
            </a:r>
            <a:r>
              <a:rPr lang="tr-TR" sz="1600" i="1" dirty="0" err="1">
                <a:latin typeface="Corbel" panose="020B0503020204020204" pitchFamily="34" charset="0"/>
              </a:rPr>
              <a:t>Projes</a:t>
            </a:r>
            <a:endParaRPr lang="tr-TR" sz="1600" i="1" dirty="0">
              <a:latin typeface="Corbel" panose="020B0503020204020204" pitchFamily="34" charset="0"/>
            </a:endParaRPr>
          </a:p>
        </p:txBody>
      </p:sp>
      <p:sp>
        <p:nvSpPr>
          <p:cNvPr id="9" name="Dikdörtgen 8">
            <a:extLst>
              <a:ext uri="{FF2B5EF4-FFF2-40B4-BE49-F238E27FC236}">
                <a16:creationId xmlns:a16="http://schemas.microsoft.com/office/drawing/2014/main" id="{5B1315E2-900D-4ECF-81D9-DDE5B0E40C46}"/>
              </a:ext>
            </a:extLst>
          </p:cNvPr>
          <p:cNvSpPr/>
          <p:nvPr/>
        </p:nvSpPr>
        <p:spPr>
          <a:xfrm>
            <a:off x="0" y="6087085"/>
            <a:ext cx="7514030" cy="338554"/>
          </a:xfrm>
          <a:prstGeom prst="rect">
            <a:avLst/>
          </a:prstGeom>
        </p:spPr>
        <p:txBody>
          <a:bodyPr wrap="square">
            <a:spAutoFit/>
          </a:bodyPr>
          <a:lstStyle/>
          <a:p>
            <a:r>
              <a:rPr lang="tr-TR" sz="1600" i="1" dirty="0">
                <a:latin typeface="Corbel" panose="020B0503020204020204" pitchFamily="34" charset="0"/>
              </a:rPr>
              <a:t>Ulusal Akıllı Ulaşım Sistemleri Strateji Belgesi ve 2020-2023 Eylem Planı</a:t>
            </a:r>
          </a:p>
        </p:txBody>
      </p:sp>
    </p:spTree>
    <p:extLst>
      <p:ext uri="{BB962C8B-B14F-4D97-AF65-F5344CB8AC3E}">
        <p14:creationId xmlns:p14="http://schemas.microsoft.com/office/powerpoint/2010/main" val="4292378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Yer Tutucusu 3">
            <a:extLst>
              <a:ext uri="{FF2B5EF4-FFF2-40B4-BE49-F238E27FC236}">
                <a16:creationId xmlns:a16="http://schemas.microsoft.com/office/drawing/2014/main" id="{47292221-05A5-4F6F-9E98-F772BA29A064}"/>
              </a:ext>
            </a:extLst>
          </p:cNvPr>
          <p:cNvSpPr txBox="1">
            <a:spLocks/>
          </p:cNvSpPr>
          <p:nvPr/>
        </p:nvSpPr>
        <p:spPr>
          <a:xfrm>
            <a:off x="707791" y="2410691"/>
            <a:ext cx="2635476" cy="2036617"/>
          </a:xfrm>
          <a:prstGeom prst="rect">
            <a:avLst/>
          </a:prstGeom>
        </p:spPr>
        <p:txBody>
          <a:bodyPr vert="horz" lIns="91440" tIns="45720" rIns="91440" bIns="45720" rtlCol="0" anchor="ctr">
            <a:norm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spcBef>
                <a:spcPts val="0"/>
              </a:spcBef>
            </a:pPr>
            <a:r>
              <a:rPr lang="tr-TR" sz="2800" b="0" dirty="0"/>
              <a:t>Dünya’da Akıllı Ulaşım Sistemleri</a:t>
            </a:r>
          </a:p>
        </p:txBody>
      </p:sp>
      <p:sp>
        <p:nvSpPr>
          <p:cNvPr id="3" name="Dikdörtgen 2">
            <a:extLst>
              <a:ext uri="{FF2B5EF4-FFF2-40B4-BE49-F238E27FC236}">
                <a16:creationId xmlns:a16="http://schemas.microsoft.com/office/drawing/2014/main" id="{D04FBAF8-7117-49A3-90F0-412C7A8FBD1F}"/>
              </a:ext>
            </a:extLst>
          </p:cNvPr>
          <p:cNvSpPr/>
          <p:nvPr/>
        </p:nvSpPr>
        <p:spPr>
          <a:xfrm>
            <a:off x="6445940" y="5731978"/>
            <a:ext cx="2424318" cy="338554"/>
          </a:xfrm>
          <a:prstGeom prst="rect">
            <a:avLst/>
          </a:prstGeom>
        </p:spPr>
        <p:txBody>
          <a:bodyPr wrap="none">
            <a:spAutoFit/>
          </a:bodyPr>
          <a:lstStyle/>
          <a:p>
            <a:r>
              <a:rPr lang="tr-TR" sz="1600" i="1" dirty="0">
                <a:latin typeface="Corbel" panose="020B0503020204020204" pitchFamily="34" charset="0"/>
              </a:rPr>
              <a:t>AUS Güney Kore Dönemleri</a:t>
            </a:r>
          </a:p>
        </p:txBody>
      </p:sp>
      <p:sp>
        <p:nvSpPr>
          <p:cNvPr id="9" name="Dikdörtgen 8">
            <a:extLst>
              <a:ext uri="{FF2B5EF4-FFF2-40B4-BE49-F238E27FC236}">
                <a16:creationId xmlns:a16="http://schemas.microsoft.com/office/drawing/2014/main" id="{5B1315E2-900D-4ECF-81D9-DDE5B0E40C46}"/>
              </a:ext>
            </a:extLst>
          </p:cNvPr>
          <p:cNvSpPr/>
          <p:nvPr/>
        </p:nvSpPr>
        <p:spPr>
          <a:xfrm>
            <a:off x="0" y="6087085"/>
            <a:ext cx="7514030" cy="338554"/>
          </a:xfrm>
          <a:prstGeom prst="rect">
            <a:avLst/>
          </a:prstGeom>
        </p:spPr>
        <p:txBody>
          <a:bodyPr wrap="square">
            <a:spAutoFit/>
          </a:bodyPr>
          <a:lstStyle/>
          <a:p>
            <a:r>
              <a:rPr lang="tr-TR" sz="1600" i="1" dirty="0">
                <a:latin typeface="Corbel" panose="020B0503020204020204" pitchFamily="34" charset="0"/>
              </a:rPr>
              <a:t>Ulusal Akıllı Ulaşım Sistemleri Strateji Belgesi ve 2020-2023 Eylem Planı</a:t>
            </a:r>
          </a:p>
        </p:txBody>
      </p:sp>
      <p:pic>
        <p:nvPicPr>
          <p:cNvPr id="4" name="Resim 3">
            <a:extLst>
              <a:ext uri="{FF2B5EF4-FFF2-40B4-BE49-F238E27FC236}">
                <a16:creationId xmlns:a16="http://schemas.microsoft.com/office/drawing/2014/main" id="{32C5A56B-EBFD-4A5C-AC9D-C877478568AA}"/>
              </a:ext>
            </a:extLst>
          </p:cNvPr>
          <p:cNvPicPr>
            <a:picLocks noChangeAspect="1"/>
          </p:cNvPicPr>
          <p:nvPr/>
        </p:nvPicPr>
        <p:blipFill rotWithShape="1">
          <a:blip r:embed="rId2"/>
          <a:srcRect l="1135" r="1142"/>
          <a:stretch/>
        </p:blipFill>
        <p:spPr>
          <a:xfrm>
            <a:off x="3733799" y="1142575"/>
            <a:ext cx="7848601" cy="4572850"/>
          </a:xfrm>
          <a:prstGeom prst="rect">
            <a:avLst/>
          </a:prstGeom>
        </p:spPr>
      </p:pic>
    </p:spTree>
    <p:extLst>
      <p:ext uri="{BB962C8B-B14F-4D97-AF65-F5344CB8AC3E}">
        <p14:creationId xmlns:p14="http://schemas.microsoft.com/office/powerpoint/2010/main" val="1459801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Yer Tutucusu 3">
            <a:extLst>
              <a:ext uri="{FF2B5EF4-FFF2-40B4-BE49-F238E27FC236}">
                <a16:creationId xmlns:a16="http://schemas.microsoft.com/office/drawing/2014/main" id="{47292221-05A5-4F6F-9E98-F772BA29A064}"/>
              </a:ext>
            </a:extLst>
          </p:cNvPr>
          <p:cNvSpPr txBox="1">
            <a:spLocks/>
          </p:cNvSpPr>
          <p:nvPr/>
        </p:nvSpPr>
        <p:spPr>
          <a:xfrm>
            <a:off x="707791" y="2410691"/>
            <a:ext cx="2635476" cy="2036617"/>
          </a:xfrm>
          <a:prstGeom prst="rect">
            <a:avLst/>
          </a:prstGeom>
        </p:spPr>
        <p:txBody>
          <a:bodyPr vert="horz" lIns="91440" tIns="45720" rIns="91440" bIns="45720" rtlCol="0" anchor="ctr">
            <a:normAutofit/>
          </a:bodyPr>
          <a:lstStyle>
            <a:lvl1pPr marL="0" indent="0" algn="ctr"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Corbel" panose="020B0503020204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50000"/>
              </a:lnSpc>
              <a:spcBef>
                <a:spcPts val="0"/>
              </a:spcBef>
            </a:pPr>
            <a:r>
              <a:rPr lang="tr-TR" sz="2800" b="0" dirty="0"/>
              <a:t>Dünya’da Akıllı Ulaşım Sistemleri</a:t>
            </a:r>
          </a:p>
        </p:txBody>
      </p:sp>
      <p:sp>
        <p:nvSpPr>
          <p:cNvPr id="3" name="Dikdörtgen 2">
            <a:extLst>
              <a:ext uri="{FF2B5EF4-FFF2-40B4-BE49-F238E27FC236}">
                <a16:creationId xmlns:a16="http://schemas.microsoft.com/office/drawing/2014/main" id="{D04FBAF8-7117-49A3-90F0-412C7A8FBD1F}"/>
              </a:ext>
            </a:extLst>
          </p:cNvPr>
          <p:cNvSpPr/>
          <p:nvPr/>
        </p:nvSpPr>
        <p:spPr>
          <a:xfrm>
            <a:off x="6061858" y="5571264"/>
            <a:ext cx="3192477" cy="338554"/>
          </a:xfrm>
          <a:prstGeom prst="rect">
            <a:avLst/>
          </a:prstGeom>
        </p:spPr>
        <p:txBody>
          <a:bodyPr wrap="none">
            <a:spAutoFit/>
          </a:bodyPr>
          <a:lstStyle/>
          <a:p>
            <a:r>
              <a:rPr lang="tr-TR" sz="1600" i="1" dirty="0">
                <a:latin typeface="Corbel" panose="020B0503020204020204" pitchFamily="34" charset="0"/>
              </a:rPr>
              <a:t>ABD AUS Stratejisi ve Eylem Planları</a:t>
            </a:r>
          </a:p>
        </p:txBody>
      </p:sp>
      <p:sp>
        <p:nvSpPr>
          <p:cNvPr id="9" name="Dikdörtgen 8">
            <a:extLst>
              <a:ext uri="{FF2B5EF4-FFF2-40B4-BE49-F238E27FC236}">
                <a16:creationId xmlns:a16="http://schemas.microsoft.com/office/drawing/2014/main" id="{5B1315E2-900D-4ECF-81D9-DDE5B0E40C46}"/>
              </a:ext>
            </a:extLst>
          </p:cNvPr>
          <p:cNvSpPr/>
          <p:nvPr/>
        </p:nvSpPr>
        <p:spPr>
          <a:xfrm>
            <a:off x="0" y="6087085"/>
            <a:ext cx="7514030" cy="338554"/>
          </a:xfrm>
          <a:prstGeom prst="rect">
            <a:avLst/>
          </a:prstGeom>
        </p:spPr>
        <p:txBody>
          <a:bodyPr wrap="square">
            <a:spAutoFit/>
          </a:bodyPr>
          <a:lstStyle/>
          <a:p>
            <a:r>
              <a:rPr lang="tr-TR" sz="1600" i="1" dirty="0">
                <a:latin typeface="Corbel" panose="020B0503020204020204" pitchFamily="34" charset="0"/>
              </a:rPr>
              <a:t>Ulusal Akıllı Ulaşım Sistemleri Strateji Belgesi ve 2020-2023 Eylem Planı</a:t>
            </a:r>
          </a:p>
        </p:txBody>
      </p:sp>
      <p:pic>
        <p:nvPicPr>
          <p:cNvPr id="2" name="Resim 1">
            <a:extLst>
              <a:ext uri="{FF2B5EF4-FFF2-40B4-BE49-F238E27FC236}">
                <a16:creationId xmlns:a16="http://schemas.microsoft.com/office/drawing/2014/main" id="{EFC5A4C5-4187-42CD-9EBF-636C1282C83C}"/>
              </a:ext>
            </a:extLst>
          </p:cNvPr>
          <p:cNvPicPr>
            <a:picLocks noChangeAspect="1"/>
          </p:cNvPicPr>
          <p:nvPr/>
        </p:nvPicPr>
        <p:blipFill>
          <a:blip r:embed="rId2"/>
          <a:stretch>
            <a:fillRect/>
          </a:stretch>
        </p:blipFill>
        <p:spPr>
          <a:xfrm>
            <a:off x="3739017" y="1376999"/>
            <a:ext cx="7838161" cy="4104000"/>
          </a:xfrm>
          <a:prstGeom prst="rect">
            <a:avLst/>
          </a:prstGeom>
        </p:spPr>
      </p:pic>
    </p:spTree>
    <p:extLst>
      <p:ext uri="{BB962C8B-B14F-4D97-AF65-F5344CB8AC3E}">
        <p14:creationId xmlns:p14="http://schemas.microsoft.com/office/powerpoint/2010/main" val="552081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95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23BAB99-9A03-452C-8AE9-4E6327B1560D}"/>
              </a:ext>
            </a:extLst>
          </p:cNvPr>
          <p:cNvPicPr/>
          <p:nvPr/>
        </p:nvPicPr>
        <p:blipFill rotWithShape="1">
          <a:blip r:embed="rId2"/>
          <a:srcRect l="21121" t="37739" r="22733" b="22177"/>
          <a:stretch/>
        </p:blipFill>
        <p:spPr bwMode="auto">
          <a:xfrm>
            <a:off x="178006" y="1900147"/>
            <a:ext cx="8210492" cy="3297255"/>
          </a:xfrm>
          <a:prstGeom prst="rect">
            <a:avLst/>
          </a:prstGeom>
          <a:ln>
            <a:noFill/>
          </a:ln>
          <a:extLst>
            <a:ext uri="{53640926-AAD7-44D8-BBD7-CCE9431645EC}">
              <a14:shadowObscured xmlns:a14="http://schemas.microsoft.com/office/drawing/2010/main"/>
            </a:ext>
          </a:extLst>
        </p:spPr>
      </p:pic>
      <p:sp>
        <p:nvSpPr>
          <p:cNvPr id="9" name="Dikdörtgen 8">
            <a:extLst>
              <a:ext uri="{FF2B5EF4-FFF2-40B4-BE49-F238E27FC236}">
                <a16:creationId xmlns:a16="http://schemas.microsoft.com/office/drawing/2014/main" id="{93F829EF-4989-44AD-9C44-8B26AA160867}"/>
              </a:ext>
            </a:extLst>
          </p:cNvPr>
          <p:cNvSpPr/>
          <p:nvPr/>
        </p:nvSpPr>
        <p:spPr>
          <a:xfrm>
            <a:off x="8672513" y="2566515"/>
            <a:ext cx="2986088" cy="1964512"/>
          </a:xfrm>
          <a:prstGeom prst="rect">
            <a:avLst/>
          </a:prstGeom>
        </p:spPr>
        <p:txBody>
          <a:bodyPr wrap="square">
            <a:spAutoFit/>
          </a:bodyPr>
          <a:lstStyle/>
          <a:p>
            <a:pPr algn="ctr">
              <a:lnSpc>
                <a:spcPct val="150000"/>
              </a:lnSpc>
            </a:pPr>
            <a:r>
              <a:rPr lang="tr-TR" sz="2800" kern="0" dirty="0">
                <a:latin typeface="Corbel" panose="020B0503020204020204" pitchFamily="34" charset="0"/>
                <a:ea typeface="Times New Roman" panose="02020603050405020304" pitchFamily="18" charset="0"/>
                <a:cs typeface="Times New Roman" panose="02020603050405020304" pitchFamily="18" charset="0"/>
              </a:rPr>
              <a:t>Akıllı</a:t>
            </a:r>
          </a:p>
          <a:p>
            <a:pPr algn="ctr">
              <a:lnSpc>
                <a:spcPct val="150000"/>
              </a:lnSpc>
            </a:pPr>
            <a:r>
              <a:rPr lang="tr-TR" sz="2800" kern="0" dirty="0">
                <a:latin typeface="Corbel" panose="020B0503020204020204" pitchFamily="34" charset="0"/>
                <a:ea typeface="Times New Roman" panose="02020603050405020304" pitchFamily="18" charset="0"/>
                <a:cs typeface="Times New Roman" panose="02020603050405020304" pitchFamily="18" charset="0"/>
              </a:rPr>
              <a:t>Şehir</a:t>
            </a:r>
          </a:p>
          <a:p>
            <a:pPr algn="ctr">
              <a:lnSpc>
                <a:spcPct val="150000"/>
              </a:lnSpc>
            </a:pPr>
            <a:r>
              <a:rPr lang="tr-TR" sz="2800" kern="0" dirty="0">
                <a:latin typeface="Corbel" panose="020B0503020204020204" pitchFamily="34" charset="0"/>
                <a:ea typeface="Times New Roman" panose="02020603050405020304" pitchFamily="18" charset="0"/>
                <a:cs typeface="Times New Roman" panose="02020603050405020304" pitchFamily="18" charset="0"/>
              </a:rPr>
              <a:t>Bileşenleri</a:t>
            </a:r>
            <a:endParaRPr lang="tr-TR" sz="3600" kern="0" dirty="0">
              <a:latin typeface="Corbel" panose="020B0503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742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088E48A4-E3E2-4DF0-9636-2940B0AD5953}"/>
              </a:ext>
            </a:extLst>
          </p:cNvPr>
          <p:cNvSpPr/>
          <p:nvPr/>
        </p:nvSpPr>
        <p:spPr>
          <a:xfrm>
            <a:off x="8672945" y="1800414"/>
            <a:ext cx="2986088" cy="3257174"/>
          </a:xfrm>
          <a:prstGeom prst="rect">
            <a:avLst/>
          </a:prstGeom>
        </p:spPr>
        <p:txBody>
          <a:bodyPr wrap="square">
            <a:spAutoFit/>
          </a:bodyPr>
          <a:lstStyle/>
          <a:p>
            <a:pPr marL="82549" algn="ctr">
              <a:lnSpc>
                <a:spcPct val="150000"/>
              </a:lnSpc>
            </a:pPr>
            <a:r>
              <a:rPr lang="tr-TR" sz="2800" dirty="0">
                <a:latin typeface="Corbel" panose="020B0503020204020204" pitchFamily="34" charset="0"/>
              </a:rPr>
              <a:t>Akıllı Şehirlere İlişkin Üst Düzey Politikalar ve Tematik Stratejiler</a:t>
            </a:r>
            <a:endParaRPr lang="tr-TR" sz="4400" i="1" dirty="0">
              <a:latin typeface="Corbel" panose="020B0503020204020204" pitchFamily="34" charset="0"/>
              <a:ea typeface="Calibri" panose="020F0502020204030204" pitchFamily="34" charset="0"/>
              <a:cs typeface="Times New Roman" panose="02020603050405020304" pitchFamily="18" charset="0"/>
            </a:endParaRPr>
          </a:p>
        </p:txBody>
      </p:sp>
      <p:pic>
        <p:nvPicPr>
          <p:cNvPr id="4" name="Resim 3">
            <a:extLst>
              <a:ext uri="{FF2B5EF4-FFF2-40B4-BE49-F238E27FC236}">
                <a16:creationId xmlns:a16="http://schemas.microsoft.com/office/drawing/2014/main" id="{D07CAF6E-E850-4A46-8268-7763E4EF907A}"/>
              </a:ext>
            </a:extLst>
          </p:cNvPr>
          <p:cNvPicPr/>
          <p:nvPr/>
        </p:nvPicPr>
        <p:blipFill rotWithShape="1">
          <a:blip r:embed="rId2"/>
          <a:srcRect l="27972" t="23178" r="28967" b="21364"/>
          <a:stretch/>
        </p:blipFill>
        <p:spPr bwMode="auto">
          <a:xfrm>
            <a:off x="263239" y="759255"/>
            <a:ext cx="7866743" cy="56382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326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8F10B663-66CB-4411-AD92-A58FB1848CE2}"/>
              </a:ext>
            </a:extLst>
          </p:cNvPr>
          <p:cNvSpPr/>
          <p:nvPr/>
        </p:nvSpPr>
        <p:spPr>
          <a:xfrm>
            <a:off x="222400" y="2951947"/>
            <a:ext cx="4447309" cy="954107"/>
          </a:xfrm>
          <a:prstGeom prst="rect">
            <a:avLst/>
          </a:prstGeom>
        </p:spPr>
        <p:txBody>
          <a:bodyPr wrap="square">
            <a:spAutoFit/>
          </a:bodyPr>
          <a:lstStyle/>
          <a:p>
            <a:pPr algn="ctr"/>
            <a:r>
              <a:rPr lang="tr-TR" sz="2800" b="1" dirty="0">
                <a:solidFill>
                  <a:schemeClr val="bg1"/>
                </a:solidFill>
                <a:latin typeface="Corbel" panose="020B0503020204020204" pitchFamily="34" charset="0"/>
              </a:rPr>
              <a:t>Bölüm II: Yerel Akıllı Şehir Stratejisi ve Yol Haritası</a:t>
            </a:r>
          </a:p>
        </p:txBody>
      </p:sp>
      <p:sp>
        <p:nvSpPr>
          <p:cNvPr id="8" name="Dikdörtgen 7">
            <a:extLst>
              <a:ext uri="{FF2B5EF4-FFF2-40B4-BE49-F238E27FC236}">
                <a16:creationId xmlns:a16="http://schemas.microsoft.com/office/drawing/2014/main" id="{B348A9E0-6660-4BE3-A4C2-E6958ABF39D4}"/>
              </a:ext>
            </a:extLst>
          </p:cNvPr>
          <p:cNvSpPr/>
          <p:nvPr/>
        </p:nvSpPr>
        <p:spPr>
          <a:xfrm>
            <a:off x="5239662" y="2570558"/>
            <a:ext cx="6545943" cy="1697068"/>
          </a:xfrm>
          <a:prstGeom prst="rect">
            <a:avLst/>
          </a:prstGeom>
        </p:spPr>
        <p:txBody>
          <a:bodyPr wrap="square">
            <a:spAutoFit/>
          </a:bodyPr>
          <a:lstStyle/>
          <a:p>
            <a:pPr marL="342891" indent="-342891">
              <a:lnSpc>
                <a:spcPct val="150000"/>
              </a:lnSpc>
              <a:buFont typeface="Arial" panose="020B0604020202020204" pitchFamily="34" charset="0"/>
              <a:buChar char="•"/>
            </a:pPr>
            <a:r>
              <a:rPr lang="tr-TR" sz="2400" kern="0" dirty="0">
                <a:latin typeface="Corbel" panose="020B0503020204020204" pitchFamily="34" charset="0"/>
                <a:ea typeface="Times New Roman" panose="02020603050405020304" pitchFamily="18" charset="0"/>
                <a:cs typeface="Times New Roman" panose="02020603050405020304" pitchFamily="18" charset="0"/>
              </a:rPr>
              <a:t>Yönetim Perspektifi</a:t>
            </a:r>
          </a:p>
          <a:p>
            <a:pPr marL="342891" indent="-342891">
              <a:lnSpc>
                <a:spcPct val="150000"/>
              </a:lnSpc>
              <a:buFont typeface="Arial" panose="020B0604020202020204" pitchFamily="34" charset="0"/>
              <a:buChar char="•"/>
            </a:pPr>
            <a:r>
              <a:rPr lang="tr-TR" sz="2400" kern="0" dirty="0">
                <a:latin typeface="Corbel" panose="020B0503020204020204" pitchFamily="34" charset="0"/>
                <a:ea typeface="Times New Roman" panose="02020603050405020304" pitchFamily="18" charset="0"/>
                <a:cs typeface="Times New Roman" panose="02020603050405020304" pitchFamily="18" charset="0"/>
              </a:rPr>
              <a:t>Finansal Perspektif</a:t>
            </a:r>
          </a:p>
          <a:p>
            <a:pPr marL="342891" indent="-342891">
              <a:lnSpc>
                <a:spcPct val="150000"/>
              </a:lnSpc>
              <a:buFont typeface="Arial" panose="020B0604020202020204" pitchFamily="34" charset="0"/>
              <a:buChar char="•"/>
            </a:pPr>
            <a:r>
              <a:rPr lang="tr-TR" sz="2400" kern="0" dirty="0">
                <a:latin typeface="Corbel" panose="020B0503020204020204" pitchFamily="34" charset="0"/>
                <a:ea typeface="Times New Roman" panose="02020603050405020304" pitchFamily="18" charset="0"/>
                <a:cs typeface="Times New Roman" panose="02020603050405020304" pitchFamily="18" charset="0"/>
              </a:rPr>
              <a:t>Sürdürülebilirlik Perspektifi</a:t>
            </a:r>
          </a:p>
        </p:txBody>
      </p:sp>
    </p:spTree>
    <p:extLst>
      <p:ext uri="{BB962C8B-B14F-4D97-AF65-F5344CB8AC3E}">
        <p14:creationId xmlns:p14="http://schemas.microsoft.com/office/powerpoint/2010/main" val="170237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4A7E325-4618-4EF9-8831-6A760A91EF60}"/>
              </a:ext>
            </a:extLst>
          </p:cNvPr>
          <p:cNvSpPr>
            <a:spLocks noGrp="1"/>
          </p:cNvSpPr>
          <p:nvPr>
            <p:ph type="body" idx="1"/>
          </p:nvPr>
        </p:nvSpPr>
        <p:spPr>
          <a:xfrm>
            <a:off x="697710" y="2410696"/>
            <a:ext cx="2635476" cy="2036617"/>
          </a:xfrm>
        </p:spPr>
        <p:txBody>
          <a:bodyPr anchor="ctr">
            <a:normAutofit/>
          </a:bodyPr>
          <a:lstStyle/>
          <a:p>
            <a:pPr>
              <a:lnSpc>
                <a:spcPct val="150000"/>
              </a:lnSpc>
              <a:spcBef>
                <a:spcPts val="0"/>
              </a:spcBef>
            </a:pPr>
            <a:r>
              <a:rPr lang="tr-TR" sz="2800" b="0" dirty="0"/>
              <a:t>Yönetim Perspektifi</a:t>
            </a:r>
          </a:p>
        </p:txBody>
      </p:sp>
      <p:sp>
        <p:nvSpPr>
          <p:cNvPr id="6" name="Dikdörtgen 5">
            <a:extLst>
              <a:ext uri="{FF2B5EF4-FFF2-40B4-BE49-F238E27FC236}">
                <a16:creationId xmlns:a16="http://schemas.microsoft.com/office/drawing/2014/main" id="{27CB6B9A-1AEF-49AE-BC7B-5C78FFB21B06}"/>
              </a:ext>
            </a:extLst>
          </p:cNvPr>
          <p:cNvSpPr/>
          <p:nvPr/>
        </p:nvSpPr>
        <p:spPr>
          <a:xfrm>
            <a:off x="3981453" y="1309403"/>
            <a:ext cx="7512843" cy="4353499"/>
          </a:xfrm>
          <a:prstGeom prst="rect">
            <a:avLst/>
          </a:prstGeom>
        </p:spPr>
        <p:txBody>
          <a:bodyPr wrap="square">
            <a:spAutoFit/>
          </a:bodyPr>
          <a:lstStyle/>
          <a:p>
            <a:pPr algn="just">
              <a:lnSpc>
                <a:spcPct val="150000"/>
              </a:lnSpc>
            </a:pPr>
            <a:r>
              <a:rPr lang="tr-TR" sz="2000" dirty="0">
                <a:latin typeface="Corbel" panose="020B0503020204020204" pitchFamily="34" charset="0"/>
              </a:rPr>
              <a:t>Akıllı şehir yolculuğuna çıkmayı düşünen bir yönetimin </a:t>
            </a:r>
            <a:r>
              <a:rPr lang="tr-TR" sz="2000" b="1" dirty="0">
                <a:solidFill>
                  <a:srgbClr val="C00000"/>
                </a:solidFill>
                <a:latin typeface="Corbel" panose="020B0503020204020204" pitchFamily="34" charset="0"/>
              </a:rPr>
              <a:t>vizyon</a:t>
            </a:r>
            <a:r>
              <a:rPr lang="tr-TR" sz="2000" dirty="0">
                <a:latin typeface="Corbel" panose="020B0503020204020204" pitchFamily="34" charset="0"/>
              </a:rPr>
              <a:t> belirlemesi, bu doğrultuda </a:t>
            </a:r>
            <a:r>
              <a:rPr lang="tr-TR" sz="2000" b="1" dirty="0">
                <a:solidFill>
                  <a:srgbClr val="C00000"/>
                </a:solidFill>
                <a:latin typeface="Corbel" panose="020B0503020204020204" pitchFamily="34" charset="0"/>
              </a:rPr>
              <a:t>amaç</a:t>
            </a:r>
            <a:r>
              <a:rPr lang="tr-TR" sz="2000" dirty="0">
                <a:latin typeface="Corbel" panose="020B0503020204020204" pitchFamily="34" charset="0"/>
              </a:rPr>
              <a:t> ve </a:t>
            </a:r>
            <a:r>
              <a:rPr lang="tr-TR" sz="2000" b="1" dirty="0">
                <a:solidFill>
                  <a:srgbClr val="C00000"/>
                </a:solidFill>
                <a:latin typeface="Corbel" panose="020B0503020204020204" pitchFamily="34" charset="0"/>
              </a:rPr>
              <a:t>hedef</a:t>
            </a:r>
            <a:r>
              <a:rPr lang="tr-TR" sz="2000" dirty="0">
                <a:latin typeface="Corbel" panose="020B0503020204020204" pitchFamily="34" charset="0"/>
              </a:rPr>
              <a:t>lerini ortaya koyması ve bir </a:t>
            </a:r>
            <a:r>
              <a:rPr lang="tr-TR" sz="2000" b="1" dirty="0">
                <a:solidFill>
                  <a:srgbClr val="C00000"/>
                </a:solidFill>
                <a:latin typeface="Corbel" panose="020B0503020204020204" pitchFamily="34" charset="0"/>
              </a:rPr>
              <a:t>yol haritası</a:t>
            </a:r>
            <a:r>
              <a:rPr lang="tr-TR" sz="2000" dirty="0">
                <a:latin typeface="Corbel" panose="020B0503020204020204" pitchFamily="34" charset="0"/>
              </a:rPr>
              <a:t>nı çıkarması gerekir. </a:t>
            </a:r>
          </a:p>
          <a:p>
            <a:pPr algn="just"/>
            <a:endParaRPr lang="tr-TR" sz="2000" dirty="0">
              <a:latin typeface="Corbel" panose="020B0503020204020204" pitchFamily="34" charset="0"/>
            </a:endParaRPr>
          </a:p>
          <a:p>
            <a:pPr algn="just">
              <a:lnSpc>
                <a:spcPct val="150000"/>
              </a:lnSpc>
            </a:pPr>
            <a:r>
              <a:rPr lang="tr-TR" sz="2000" dirty="0">
                <a:latin typeface="Corbel" panose="020B0503020204020204" pitchFamily="34" charset="0"/>
              </a:rPr>
              <a:t>Akıllı şehir çalışmalarının bütüncül olarak takip edilebilmesi ve tüm organizasyona sirayet edebilmesi mutlaka </a:t>
            </a:r>
            <a:r>
              <a:rPr lang="tr-TR" sz="2000" b="1" dirty="0" err="1">
                <a:solidFill>
                  <a:srgbClr val="C00000"/>
                </a:solidFill>
                <a:latin typeface="Corbel" panose="020B0503020204020204" pitchFamily="34" charset="0"/>
              </a:rPr>
              <a:t>organizayonel</a:t>
            </a:r>
            <a:r>
              <a:rPr lang="tr-TR" sz="2000" b="1" dirty="0">
                <a:solidFill>
                  <a:srgbClr val="C00000"/>
                </a:solidFill>
                <a:latin typeface="Corbel" panose="020B0503020204020204" pitchFamily="34" charset="0"/>
              </a:rPr>
              <a:t> değişiklik </a:t>
            </a:r>
            <a:r>
              <a:rPr lang="tr-TR" sz="2000" dirty="0">
                <a:latin typeface="Corbel" panose="020B0503020204020204" pitchFamily="34" charset="0"/>
              </a:rPr>
              <a:t>yapılmasını gerektirir. </a:t>
            </a:r>
          </a:p>
          <a:p>
            <a:pPr algn="just"/>
            <a:endParaRPr lang="tr-TR" sz="2000" dirty="0">
              <a:latin typeface="Corbel" panose="020B0503020204020204" pitchFamily="34" charset="0"/>
            </a:endParaRPr>
          </a:p>
          <a:p>
            <a:pPr algn="just">
              <a:lnSpc>
                <a:spcPct val="150000"/>
              </a:lnSpc>
            </a:pPr>
            <a:r>
              <a:rPr lang="tr-TR" sz="2000" dirty="0">
                <a:latin typeface="Corbel" panose="020B0503020204020204" pitchFamily="34" charset="0"/>
              </a:rPr>
              <a:t>Bir organizasyonda akıllı şehir çalışmalarının başarısı </a:t>
            </a:r>
            <a:r>
              <a:rPr lang="tr-TR" sz="2000" b="1" dirty="0">
                <a:solidFill>
                  <a:srgbClr val="C00000"/>
                </a:solidFill>
                <a:latin typeface="Corbel" panose="020B0503020204020204" pitchFamily="34" charset="0"/>
              </a:rPr>
              <a:t>etkin ve yetkili akıllı şehir yöneticileri</a:t>
            </a:r>
            <a:r>
              <a:rPr lang="tr-TR" sz="2000" dirty="0">
                <a:latin typeface="Corbel" panose="020B0503020204020204" pitchFamily="34" charset="0"/>
              </a:rPr>
              <a:t>nin varlığına bağlıdır.</a:t>
            </a:r>
          </a:p>
        </p:txBody>
      </p:sp>
    </p:spTree>
    <p:extLst>
      <p:ext uri="{BB962C8B-B14F-4D97-AF65-F5344CB8AC3E}">
        <p14:creationId xmlns:p14="http://schemas.microsoft.com/office/powerpoint/2010/main" val="288785107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1851</TotalTime>
  <Words>3049</Words>
  <Application>Microsoft Office PowerPoint</Application>
  <PresentationFormat>Geniş ekran</PresentationFormat>
  <Paragraphs>541</Paragraphs>
  <Slides>56</Slides>
  <Notes>11</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56</vt:i4>
      </vt:variant>
    </vt:vector>
  </HeadingPairs>
  <TitlesOfParts>
    <vt:vector size="67" baseType="lpstr">
      <vt:lpstr>Arial</vt:lpstr>
      <vt:lpstr>Arial Nova Light</vt:lpstr>
      <vt:lpstr>Calibri</vt:lpstr>
      <vt:lpstr>Calibri Light</vt:lpstr>
      <vt:lpstr>Corbel</vt:lpstr>
      <vt:lpstr>Corbel Light</vt:lpstr>
      <vt:lpstr>Neo Sans</vt:lpstr>
      <vt:lpstr>Times New Roman</vt:lpstr>
      <vt:lpstr>Wingdings</vt:lpstr>
      <vt:lpstr>Wingdings 2</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Emre Ozturk</dc:creator>
  <cp:lastModifiedBy>Emre Ozturk</cp:lastModifiedBy>
  <cp:revision>130</cp:revision>
  <dcterms:created xsi:type="dcterms:W3CDTF">2020-11-24T08:16:40Z</dcterms:created>
  <dcterms:modified xsi:type="dcterms:W3CDTF">2020-12-02T20:28:10Z</dcterms:modified>
</cp:coreProperties>
</file>